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700" r:id="rId2"/>
    <p:sldMasterId id="2147483738" r:id="rId3"/>
    <p:sldMasterId id="2147483750" r:id="rId4"/>
  </p:sldMasterIdLst>
  <p:notesMasterIdLst>
    <p:notesMasterId r:id="rId27"/>
  </p:notesMasterIdLst>
  <p:sldIdLst>
    <p:sldId id="5993" r:id="rId5"/>
    <p:sldId id="6025" r:id="rId6"/>
    <p:sldId id="6105" r:id="rId7"/>
    <p:sldId id="6066" r:id="rId8"/>
    <p:sldId id="256" r:id="rId9"/>
    <p:sldId id="6028" r:id="rId10"/>
    <p:sldId id="5973" r:id="rId11"/>
    <p:sldId id="6067" r:id="rId12"/>
    <p:sldId id="6083" r:id="rId13"/>
    <p:sldId id="6084" r:id="rId14"/>
    <p:sldId id="6073" r:id="rId15"/>
    <p:sldId id="6086" r:id="rId16"/>
    <p:sldId id="6085" r:id="rId17"/>
    <p:sldId id="6082" r:id="rId18"/>
    <p:sldId id="6098" r:id="rId19"/>
    <p:sldId id="6074" r:id="rId20"/>
    <p:sldId id="6096" r:id="rId21"/>
    <p:sldId id="6101" r:id="rId22"/>
    <p:sldId id="6102" r:id="rId23"/>
    <p:sldId id="6103" r:id="rId24"/>
    <p:sldId id="6104" r:id="rId25"/>
    <p:sldId id="6100" r:id="rId26"/>
  </p:sldIdLst>
  <p:sldSz cx="9144000" cy="5143500" type="screen16x9"/>
  <p:notesSz cx="6858000" cy="9144000"/>
  <p:defaultTextStyle>
    <a:defPPr>
      <a:defRPr lang="en-US"/>
    </a:defPPr>
    <a:lvl1pPr marL="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136" userDrawn="1">
          <p15:clr>
            <a:srgbClr val="A4A3A4"/>
          </p15:clr>
        </p15:guide>
        <p15:guide id="3" pos="5624" userDrawn="1">
          <p15:clr>
            <a:srgbClr val="A4A3A4"/>
          </p15:clr>
        </p15:guide>
        <p15:guide id="4" orient="horz" pos="945">
          <p15:clr>
            <a:srgbClr val="A4A3A4"/>
          </p15:clr>
        </p15:guide>
        <p15:guide id="5" orient="horz" pos="2189">
          <p15:clr>
            <a:srgbClr val="A4A3A4"/>
          </p15:clr>
        </p15:guide>
        <p15:guide id="6" orient="horz" pos="1610">
          <p15:clr>
            <a:srgbClr val="A4A3A4"/>
          </p15:clr>
        </p15:guide>
        <p15:guide id="7" orient="horz" pos="1890">
          <p15:clr>
            <a:srgbClr val="A4A3A4"/>
          </p15:clr>
        </p15:guide>
        <p15:guide id="8" pos="2500">
          <p15:clr>
            <a:srgbClr val="A4A3A4"/>
          </p15:clr>
        </p15:guide>
        <p15:guide id="9" pos="137">
          <p15:clr>
            <a:srgbClr val="A4A3A4"/>
          </p15:clr>
        </p15:guide>
        <p15:guide id="10" pos="4707">
          <p15:clr>
            <a:srgbClr val="A4A3A4"/>
          </p15:clr>
        </p15:guide>
        <p15:guide id="11" pos="3525">
          <p15:clr>
            <a:srgbClr val="A4A3A4"/>
          </p15:clr>
        </p15:guide>
        <p15:guide id="12" pos="549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'Connor, Roisin, Springer" initials="ROC" lastIdx="16" clrIdx="0"/>
  <p:cmAuthor id="1" name="john mcmurray" initials="jm" lastIdx="1" clrIdx="1"/>
  <p:cmAuthor id="2" name="Langkilde, Anna Maria" initials="LAM" lastIdx="2" clrIdx="2"/>
  <p:cmAuthor id="3" name="Joan Thomas" initials="JT" lastIdx="5" clrIdx="3"/>
  <p:cmAuthor id="4" name="Mark Davies" initials="MD" lastIdx="2" clrIdx="4"/>
  <p:cmAuthor id="5" name="Matteo Serenelli" initials="MS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E6E6E6"/>
    <a:srgbClr val="00A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82130" autoAdjust="0"/>
  </p:normalViewPr>
  <p:slideViewPr>
    <p:cSldViewPr snapToGrid="0">
      <p:cViewPr varScale="1">
        <p:scale>
          <a:sx n="88" d="100"/>
          <a:sy n="88" d="100"/>
        </p:scale>
        <p:origin x="656" y="56"/>
      </p:cViewPr>
      <p:guideLst>
        <p:guide orient="horz" pos="1620"/>
        <p:guide pos="136"/>
        <p:guide pos="5624"/>
        <p:guide orient="horz" pos="945"/>
        <p:guide orient="horz" pos="2189"/>
        <p:guide orient="horz" pos="1610"/>
        <p:guide orient="horz" pos="1890"/>
        <p:guide pos="2500"/>
        <p:guide pos="137"/>
        <p:guide pos="4707"/>
        <p:guide pos="3525"/>
        <p:guide pos="549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FEDF3-8840-40A7-852B-84811780F706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B82A7-C50C-417B-BD8B-FDFAE3581F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30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3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4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1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9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0" algn="l" defTabSz="9142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E5D83-AD5B-4D48-B55A-D6E9EDB1B5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61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"/>
            <a:ext cx="9144000" cy="2940844"/>
          </a:xfrm>
          <a:prstGeom prst="rect">
            <a:avLst/>
          </a:prstGeom>
          <a:solidFill>
            <a:srgbClr val="00547E"/>
          </a:solidFill>
          <a:ln w="19050" algn="ctr">
            <a:noFill/>
            <a:miter lim="800000"/>
            <a:headEnd/>
            <a:tailEnd/>
          </a:ln>
        </p:spPr>
        <p:txBody>
          <a:bodyPr wrap="none" lIns="69045" tIns="34529" rIns="69045" bIns="34529" anchor="ctr"/>
          <a:lstStyle/>
          <a:p>
            <a:pPr algn="ctr" defTabSz="91424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27811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66750" y="2243297"/>
            <a:ext cx="7810500" cy="457049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11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90588" y="3090864"/>
            <a:ext cx="7848600" cy="1027510"/>
          </a:xfrm>
        </p:spPr>
        <p:txBody>
          <a:bodyPr/>
          <a:lstStyle>
            <a:lvl1pPr marL="0" indent="0">
              <a:spcBef>
                <a:spcPct val="40000"/>
              </a:spcBef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5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0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7" y="445294"/>
            <a:ext cx="747897" cy="4338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7990" y="445294"/>
            <a:ext cx="6230937" cy="4338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090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96" y="441638"/>
            <a:ext cx="8480425" cy="3739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7" y="1239441"/>
            <a:ext cx="8461375" cy="354449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64956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6397"/>
            <a:ext cx="7772400" cy="3739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39" indent="0" algn="ctr">
              <a:buNone/>
              <a:defRPr/>
            </a:lvl2pPr>
            <a:lvl3pPr marL="685681" indent="0" algn="ctr">
              <a:buNone/>
              <a:defRPr/>
            </a:lvl3pPr>
            <a:lvl4pPr marL="1028522" indent="0" algn="ctr">
              <a:buNone/>
              <a:defRPr/>
            </a:lvl4pPr>
            <a:lvl5pPr marL="1371362" indent="0" algn="ctr">
              <a:buNone/>
              <a:defRPr/>
            </a:lvl5pPr>
            <a:lvl6pPr marL="1714205" indent="0" algn="ctr">
              <a:buNone/>
              <a:defRPr/>
            </a:lvl6pPr>
            <a:lvl7pPr marL="2057042" indent="0" algn="ctr">
              <a:buNone/>
              <a:defRPr/>
            </a:lvl7pPr>
            <a:lvl8pPr marL="2399880" indent="0" algn="ctr">
              <a:buNone/>
              <a:defRPr/>
            </a:lvl8pPr>
            <a:lvl9pPr marL="274271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4408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3"/>
            <a:ext cx="9144000" cy="2940844"/>
          </a:xfrm>
          <a:prstGeom prst="rect">
            <a:avLst/>
          </a:prstGeom>
          <a:solidFill>
            <a:srgbClr val="00547E"/>
          </a:solidFill>
          <a:ln w="19050" algn="ctr">
            <a:noFill/>
            <a:miter lim="800000"/>
            <a:headEnd/>
            <a:tailEnd/>
          </a:ln>
        </p:spPr>
        <p:txBody>
          <a:bodyPr wrap="none" lIns="69045" tIns="34529" rIns="69045" bIns="34529" anchor="ctr"/>
          <a:lstStyle/>
          <a:p>
            <a:pPr algn="ctr" eaLnBrk="0" hangingPunct="0">
              <a:defRPr/>
            </a:pPr>
            <a:endParaRPr lang="en-US" sz="15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7811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66750" y="2243297"/>
            <a:ext cx="7810500" cy="457049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11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90588" y="3090864"/>
            <a:ext cx="7848600" cy="1027510"/>
          </a:xfrm>
        </p:spPr>
        <p:txBody>
          <a:bodyPr/>
          <a:lstStyle>
            <a:lvl1pPr marL="0" indent="0">
              <a:spcBef>
                <a:spcPct val="40000"/>
              </a:spcBef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4858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47E"/>
              </a:buClr>
              <a:defRPr/>
            </a:lvl1pPr>
            <a:lvl2pPr>
              <a:buClr>
                <a:srgbClr val="00547E"/>
              </a:buClr>
              <a:defRPr/>
            </a:lvl2pPr>
            <a:lvl3pPr>
              <a:buClr>
                <a:srgbClr val="00547E"/>
              </a:buClr>
              <a:defRPr/>
            </a:lvl3pPr>
            <a:lvl4pPr>
              <a:buClr>
                <a:srgbClr val="00547E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39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3"/>
            <a:ext cx="7772400" cy="415499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39" indent="0">
              <a:buNone/>
              <a:defRPr sz="1400"/>
            </a:lvl2pPr>
            <a:lvl3pPr marL="685681" indent="0">
              <a:buNone/>
              <a:defRPr sz="1200"/>
            </a:lvl3pPr>
            <a:lvl4pPr marL="1028522" indent="0">
              <a:buNone/>
              <a:defRPr sz="1100"/>
            </a:lvl4pPr>
            <a:lvl5pPr marL="1371362" indent="0">
              <a:buNone/>
              <a:defRPr sz="1100"/>
            </a:lvl5pPr>
            <a:lvl6pPr marL="1714205" indent="0">
              <a:buNone/>
              <a:defRPr sz="1100"/>
            </a:lvl6pPr>
            <a:lvl7pPr marL="2057042" indent="0">
              <a:buNone/>
              <a:defRPr sz="1100"/>
            </a:lvl7pPr>
            <a:lvl8pPr marL="2399880" indent="0">
              <a:buNone/>
              <a:defRPr sz="1100"/>
            </a:lvl8pPr>
            <a:lvl9pPr marL="274271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062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9441"/>
            <a:ext cx="4154488" cy="354449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1239441"/>
            <a:ext cx="4154487" cy="354449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499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287"/>
            <a:ext cx="8229600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9" indent="0">
              <a:buNone/>
              <a:defRPr sz="1500" b="1"/>
            </a:lvl2pPr>
            <a:lvl3pPr marL="685681" indent="0">
              <a:buNone/>
              <a:defRPr sz="1400" b="1"/>
            </a:lvl3pPr>
            <a:lvl4pPr marL="1028522" indent="0">
              <a:buNone/>
              <a:defRPr sz="1200" b="1"/>
            </a:lvl4pPr>
            <a:lvl5pPr marL="1371362" indent="0">
              <a:buNone/>
              <a:defRPr sz="1200" b="1"/>
            </a:lvl5pPr>
            <a:lvl6pPr marL="1714205" indent="0">
              <a:buNone/>
              <a:defRPr sz="1200" b="1"/>
            </a:lvl6pPr>
            <a:lvl7pPr marL="2057042" indent="0">
              <a:buNone/>
              <a:defRPr sz="1200" b="1"/>
            </a:lvl7pPr>
            <a:lvl8pPr marL="2399880" indent="0">
              <a:buNone/>
              <a:defRPr sz="1200" b="1"/>
            </a:lvl8pPr>
            <a:lvl9pPr marL="274271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9" indent="0">
              <a:buNone/>
              <a:defRPr sz="1500" b="1"/>
            </a:lvl2pPr>
            <a:lvl3pPr marL="685681" indent="0">
              <a:buNone/>
              <a:defRPr sz="1400" b="1"/>
            </a:lvl3pPr>
            <a:lvl4pPr marL="1028522" indent="0">
              <a:buNone/>
              <a:defRPr sz="1200" b="1"/>
            </a:lvl4pPr>
            <a:lvl5pPr marL="1371362" indent="0">
              <a:buNone/>
              <a:defRPr sz="1200" b="1"/>
            </a:lvl5pPr>
            <a:lvl6pPr marL="1714205" indent="0">
              <a:buNone/>
              <a:defRPr sz="1200" b="1"/>
            </a:lvl6pPr>
            <a:lvl7pPr marL="2057042" indent="0">
              <a:buNone/>
              <a:defRPr sz="1200" b="1"/>
            </a:lvl7pPr>
            <a:lvl8pPr marL="2399880" indent="0">
              <a:buNone/>
              <a:defRPr sz="1200" b="1"/>
            </a:lvl8pPr>
            <a:lvl9pPr marL="274271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0565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626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9538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919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68583"/>
            <a:ext cx="3008313" cy="20774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39" indent="0">
              <a:buNone/>
              <a:defRPr sz="900"/>
            </a:lvl2pPr>
            <a:lvl3pPr marL="685681" indent="0">
              <a:buNone/>
              <a:defRPr sz="800"/>
            </a:lvl3pPr>
            <a:lvl4pPr marL="1028522" indent="0">
              <a:buNone/>
              <a:defRPr sz="700"/>
            </a:lvl4pPr>
            <a:lvl5pPr marL="1371362" indent="0">
              <a:buNone/>
              <a:defRPr sz="700"/>
            </a:lvl5pPr>
            <a:lvl6pPr marL="1714205" indent="0">
              <a:buNone/>
              <a:defRPr sz="700"/>
            </a:lvl6pPr>
            <a:lvl7pPr marL="2057042" indent="0">
              <a:buNone/>
              <a:defRPr sz="700"/>
            </a:lvl7pPr>
            <a:lvl8pPr marL="2399880" indent="0">
              <a:buNone/>
              <a:defRPr sz="700"/>
            </a:lvl8pPr>
            <a:lvl9pPr marL="274271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067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17762"/>
            <a:ext cx="5486400" cy="20774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39" indent="0">
              <a:buNone/>
              <a:defRPr sz="2100"/>
            </a:lvl2pPr>
            <a:lvl3pPr marL="685681" indent="0">
              <a:buNone/>
              <a:defRPr sz="1800"/>
            </a:lvl3pPr>
            <a:lvl4pPr marL="1028522" indent="0">
              <a:buNone/>
              <a:defRPr sz="1500"/>
            </a:lvl4pPr>
            <a:lvl5pPr marL="1371362" indent="0">
              <a:buNone/>
              <a:defRPr sz="1500"/>
            </a:lvl5pPr>
            <a:lvl6pPr marL="1714205" indent="0">
              <a:buNone/>
              <a:defRPr sz="1500"/>
            </a:lvl6pPr>
            <a:lvl7pPr marL="2057042" indent="0">
              <a:buNone/>
              <a:defRPr sz="1500"/>
            </a:lvl7pPr>
            <a:lvl8pPr marL="2399880" indent="0">
              <a:buNone/>
              <a:defRPr sz="1500"/>
            </a:lvl8pPr>
            <a:lvl9pPr marL="2742719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39" indent="0">
              <a:buNone/>
              <a:defRPr sz="900"/>
            </a:lvl2pPr>
            <a:lvl3pPr marL="685681" indent="0">
              <a:buNone/>
              <a:defRPr sz="800"/>
            </a:lvl3pPr>
            <a:lvl4pPr marL="1028522" indent="0">
              <a:buNone/>
              <a:defRPr sz="700"/>
            </a:lvl4pPr>
            <a:lvl5pPr marL="1371362" indent="0">
              <a:buNone/>
              <a:defRPr sz="700"/>
            </a:lvl5pPr>
            <a:lvl6pPr marL="1714205" indent="0">
              <a:buNone/>
              <a:defRPr sz="700"/>
            </a:lvl6pPr>
            <a:lvl7pPr marL="2057042" indent="0">
              <a:buNone/>
              <a:defRPr sz="700"/>
            </a:lvl7pPr>
            <a:lvl8pPr marL="2399880" indent="0">
              <a:buNone/>
              <a:defRPr sz="700"/>
            </a:lvl8pPr>
            <a:lvl9pPr marL="274271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992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18156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7" y="445294"/>
            <a:ext cx="747897" cy="4338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7990" y="445294"/>
            <a:ext cx="6230937" cy="4338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08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96" y="441638"/>
            <a:ext cx="8480425" cy="3739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7" y="1239441"/>
            <a:ext cx="8461375" cy="354449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2504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6397"/>
            <a:ext cx="7772400" cy="3739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39" indent="0" algn="ctr">
              <a:buNone/>
              <a:defRPr/>
            </a:lvl2pPr>
            <a:lvl3pPr marL="685681" indent="0" algn="ctr">
              <a:buNone/>
              <a:defRPr/>
            </a:lvl3pPr>
            <a:lvl4pPr marL="1028522" indent="0" algn="ctr">
              <a:buNone/>
              <a:defRPr/>
            </a:lvl4pPr>
            <a:lvl5pPr marL="1371362" indent="0" algn="ctr">
              <a:buNone/>
              <a:defRPr/>
            </a:lvl5pPr>
            <a:lvl6pPr marL="1714205" indent="0" algn="ctr">
              <a:buNone/>
              <a:defRPr/>
            </a:lvl6pPr>
            <a:lvl7pPr marL="2057042" indent="0" algn="ctr">
              <a:buNone/>
              <a:defRPr/>
            </a:lvl7pPr>
            <a:lvl8pPr marL="2399880" indent="0" algn="ctr">
              <a:buNone/>
              <a:defRPr/>
            </a:lvl8pPr>
            <a:lvl9pPr marL="274271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55840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507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3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7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3"/>
            <a:ext cx="7772400" cy="415499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39" indent="0">
              <a:buNone/>
              <a:defRPr sz="1400"/>
            </a:lvl2pPr>
            <a:lvl3pPr marL="685681" indent="0">
              <a:buNone/>
              <a:defRPr sz="1200"/>
            </a:lvl3pPr>
            <a:lvl4pPr marL="1028522" indent="0">
              <a:buNone/>
              <a:defRPr sz="1100"/>
            </a:lvl4pPr>
            <a:lvl5pPr marL="1371362" indent="0">
              <a:buNone/>
              <a:defRPr sz="1100"/>
            </a:lvl5pPr>
            <a:lvl6pPr marL="1714205" indent="0">
              <a:buNone/>
              <a:defRPr sz="1100"/>
            </a:lvl6pPr>
            <a:lvl7pPr marL="2057042" indent="0">
              <a:buNone/>
              <a:defRPr sz="1100"/>
            </a:lvl7pPr>
            <a:lvl8pPr marL="2399880" indent="0">
              <a:buNone/>
              <a:defRPr sz="1100"/>
            </a:lvl8pPr>
            <a:lvl9pPr marL="274271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085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1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20" indent="0">
              <a:buNone/>
              <a:defRPr sz="1800" b="1"/>
            </a:lvl3pPr>
            <a:lvl4pPr marL="1371328" indent="0">
              <a:buNone/>
              <a:defRPr sz="1600" b="1"/>
            </a:lvl4pPr>
            <a:lvl5pPr marL="1828439" indent="0">
              <a:buNone/>
              <a:defRPr sz="1600" b="1"/>
            </a:lvl5pPr>
            <a:lvl6pPr marL="2285544" indent="0">
              <a:buNone/>
              <a:defRPr sz="1600" b="1"/>
            </a:lvl6pPr>
            <a:lvl7pPr marL="2742650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20" indent="0">
              <a:buNone/>
              <a:defRPr sz="1800" b="1"/>
            </a:lvl3pPr>
            <a:lvl4pPr marL="1371328" indent="0">
              <a:buNone/>
              <a:defRPr sz="1600" b="1"/>
            </a:lvl4pPr>
            <a:lvl5pPr marL="1828439" indent="0">
              <a:buNone/>
              <a:defRPr sz="1600" b="1"/>
            </a:lvl5pPr>
            <a:lvl6pPr marL="2285544" indent="0">
              <a:buNone/>
              <a:defRPr sz="1600" b="1"/>
            </a:lvl6pPr>
            <a:lvl7pPr marL="2742650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75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834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1630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20" indent="0">
              <a:buNone/>
              <a:defRPr sz="1000"/>
            </a:lvl3pPr>
            <a:lvl4pPr marL="1371328" indent="0">
              <a:buNone/>
              <a:defRPr sz="900"/>
            </a:lvl4pPr>
            <a:lvl5pPr marL="1828439" indent="0">
              <a:buNone/>
              <a:defRPr sz="900"/>
            </a:lvl5pPr>
            <a:lvl6pPr marL="2285544" indent="0">
              <a:buNone/>
              <a:defRPr sz="900"/>
            </a:lvl6pPr>
            <a:lvl7pPr marL="2742650" indent="0">
              <a:buNone/>
              <a:defRPr sz="900"/>
            </a:lvl7pPr>
            <a:lvl8pPr marL="3199760" indent="0">
              <a:buNone/>
              <a:defRPr sz="900"/>
            </a:lvl8pPr>
            <a:lvl9pPr marL="36568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268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20" indent="0">
              <a:buNone/>
              <a:defRPr sz="2400"/>
            </a:lvl3pPr>
            <a:lvl4pPr marL="1371328" indent="0">
              <a:buNone/>
              <a:defRPr sz="2000"/>
            </a:lvl4pPr>
            <a:lvl5pPr marL="1828439" indent="0">
              <a:buNone/>
              <a:defRPr sz="2000"/>
            </a:lvl5pPr>
            <a:lvl6pPr marL="2285544" indent="0">
              <a:buNone/>
              <a:defRPr sz="2000"/>
            </a:lvl6pPr>
            <a:lvl7pPr marL="2742650" indent="0">
              <a:buNone/>
              <a:defRPr sz="2000"/>
            </a:lvl7pPr>
            <a:lvl8pPr marL="3199760" indent="0">
              <a:buNone/>
              <a:defRPr sz="2000"/>
            </a:lvl8pPr>
            <a:lvl9pPr marL="3656869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20" indent="0">
              <a:buNone/>
              <a:defRPr sz="1000"/>
            </a:lvl3pPr>
            <a:lvl4pPr marL="1371328" indent="0">
              <a:buNone/>
              <a:defRPr sz="900"/>
            </a:lvl4pPr>
            <a:lvl5pPr marL="1828439" indent="0">
              <a:buNone/>
              <a:defRPr sz="900"/>
            </a:lvl5pPr>
            <a:lvl6pPr marL="2285544" indent="0">
              <a:buNone/>
              <a:defRPr sz="900"/>
            </a:lvl6pPr>
            <a:lvl7pPr marL="2742650" indent="0">
              <a:buNone/>
              <a:defRPr sz="900"/>
            </a:lvl7pPr>
            <a:lvl8pPr marL="3199760" indent="0">
              <a:buNone/>
              <a:defRPr sz="900"/>
            </a:lvl8pPr>
            <a:lvl9pPr marL="36568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052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335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0732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HA text 03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B795-87F2-B745-ADF4-DB43B11E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8629B-0A95-1B4C-B422-138F5DB0F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42175"/>
            <a:ext cx="7886700" cy="34097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9360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HA text 03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34CFD-BD8E-CA44-95EF-CF6D1428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E0CA-17A6-EE4A-8F3C-2582D8C9A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942174"/>
            <a:ext cx="3839766" cy="34097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5C42A-52E2-5844-82AF-9C4BB98A6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585" y="942174"/>
            <a:ext cx="3839765" cy="34097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141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9441"/>
            <a:ext cx="4154488" cy="354449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1239441"/>
            <a:ext cx="4154487" cy="354449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0234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HA text 03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A38B-6E59-484D-B776-7712244BC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57648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HA text 03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51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287"/>
            <a:ext cx="8229600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9" indent="0">
              <a:buNone/>
              <a:defRPr sz="1500" b="1"/>
            </a:lvl2pPr>
            <a:lvl3pPr marL="685681" indent="0">
              <a:buNone/>
              <a:defRPr sz="1400" b="1"/>
            </a:lvl3pPr>
            <a:lvl4pPr marL="1028522" indent="0">
              <a:buNone/>
              <a:defRPr sz="1200" b="1"/>
            </a:lvl4pPr>
            <a:lvl5pPr marL="1371362" indent="0">
              <a:buNone/>
              <a:defRPr sz="1200" b="1"/>
            </a:lvl5pPr>
            <a:lvl6pPr marL="1714205" indent="0">
              <a:buNone/>
              <a:defRPr sz="1200" b="1"/>
            </a:lvl6pPr>
            <a:lvl7pPr marL="2057042" indent="0">
              <a:buNone/>
              <a:defRPr sz="1200" b="1"/>
            </a:lvl7pPr>
            <a:lvl8pPr marL="2399880" indent="0">
              <a:buNone/>
              <a:defRPr sz="1200" b="1"/>
            </a:lvl8pPr>
            <a:lvl9pPr marL="274271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39" indent="0">
              <a:buNone/>
              <a:defRPr sz="1500" b="1"/>
            </a:lvl2pPr>
            <a:lvl3pPr marL="685681" indent="0">
              <a:buNone/>
              <a:defRPr sz="1400" b="1"/>
            </a:lvl3pPr>
            <a:lvl4pPr marL="1028522" indent="0">
              <a:buNone/>
              <a:defRPr sz="1200" b="1"/>
            </a:lvl4pPr>
            <a:lvl5pPr marL="1371362" indent="0">
              <a:buNone/>
              <a:defRPr sz="1200" b="1"/>
            </a:lvl5pPr>
            <a:lvl6pPr marL="1714205" indent="0">
              <a:buNone/>
              <a:defRPr sz="1200" b="1"/>
            </a:lvl6pPr>
            <a:lvl7pPr marL="2057042" indent="0">
              <a:buNone/>
              <a:defRPr sz="1200" b="1"/>
            </a:lvl7pPr>
            <a:lvl8pPr marL="2399880" indent="0">
              <a:buNone/>
              <a:defRPr sz="1200" b="1"/>
            </a:lvl8pPr>
            <a:lvl9pPr marL="274271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84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919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71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68583"/>
            <a:ext cx="3008313" cy="20774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39" indent="0">
              <a:buNone/>
              <a:defRPr sz="900"/>
            </a:lvl2pPr>
            <a:lvl3pPr marL="685681" indent="0">
              <a:buNone/>
              <a:defRPr sz="800"/>
            </a:lvl3pPr>
            <a:lvl4pPr marL="1028522" indent="0">
              <a:buNone/>
              <a:defRPr sz="700"/>
            </a:lvl4pPr>
            <a:lvl5pPr marL="1371362" indent="0">
              <a:buNone/>
              <a:defRPr sz="700"/>
            </a:lvl5pPr>
            <a:lvl6pPr marL="1714205" indent="0">
              <a:buNone/>
              <a:defRPr sz="700"/>
            </a:lvl6pPr>
            <a:lvl7pPr marL="2057042" indent="0">
              <a:buNone/>
              <a:defRPr sz="700"/>
            </a:lvl7pPr>
            <a:lvl8pPr marL="2399880" indent="0">
              <a:buNone/>
              <a:defRPr sz="700"/>
            </a:lvl8pPr>
            <a:lvl9pPr marL="274271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21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17762"/>
            <a:ext cx="5486400" cy="20774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39" indent="0">
              <a:buNone/>
              <a:defRPr sz="2100"/>
            </a:lvl2pPr>
            <a:lvl3pPr marL="685681" indent="0">
              <a:buNone/>
              <a:defRPr sz="1800"/>
            </a:lvl3pPr>
            <a:lvl4pPr marL="1028522" indent="0">
              <a:buNone/>
              <a:defRPr sz="1500"/>
            </a:lvl4pPr>
            <a:lvl5pPr marL="1371362" indent="0">
              <a:buNone/>
              <a:defRPr sz="1500"/>
            </a:lvl5pPr>
            <a:lvl6pPr marL="1714205" indent="0">
              <a:buNone/>
              <a:defRPr sz="1500"/>
            </a:lvl6pPr>
            <a:lvl7pPr marL="2057042" indent="0">
              <a:buNone/>
              <a:defRPr sz="1500"/>
            </a:lvl7pPr>
            <a:lvl8pPr marL="2399880" indent="0">
              <a:buNone/>
              <a:defRPr sz="1500"/>
            </a:lvl8pPr>
            <a:lvl9pPr marL="2742719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39" indent="0">
              <a:buNone/>
              <a:defRPr sz="900"/>
            </a:lvl2pPr>
            <a:lvl3pPr marL="685681" indent="0">
              <a:buNone/>
              <a:defRPr sz="800"/>
            </a:lvl3pPr>
            <a:lvl4pPr marL="1028522" indent="0">
              <a:buNone/>
              <a:defRPr sz="700"/>
            </a:lvl4pPr>
            <a:lvl5pPr marL="1371362" indent="0">
              <a:buNone/>
              <a:defRPr sz="700"/>
            </a:lvl5pPr>
            <a:lvl6pPr marL="1714205" indent="0">
              <a:buNone/>
              <a:defRPr sz="700"/>
            </a:lvl6pPr>
            <a:lvl7pPr marL="2057042" indent="0">
              <a:buNone/>
              <a:defRPr sz="700"/>
            </a:lvl7pPr>
            <a:lvl8pPr marL="2399880" indent="0">
              <a:buNone/>
              <a:defRPr sz="700"/>
            </a:lvl8pPr>
            <a:lvl9pPr marL="274271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23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ChangeArrowheads="1"/>
          </p:cNvSpPr>
          <p:nvPr/>
        </p:nvSpPr>
        <p:spPr bwMode="auto">
          <a:xfrm>
            <a:off x="0" y="0"/>
            <a:ext cx="9144000" cy="971550"/>
          </a:xfrm>
          <a:prstGeom prst="rect">
            <a:avLst/>
          </a:prstGeom>
          <a:solidFill>
            <a:srgbClr val="00547E"/>
          </a:solidFill>
          <a:ln w="19050" algn="ctr">
            <a:noFill/>
            <a:miter lim="800000"/>
            <a:headEnd/>
            <a:tailEnd/>
          </a:ln>
        </p:spPr>
        <p:txBody>
          <a:bodyPr wrap="none" lIns="69045" tIns="34529" rIns="69045" bIns="34529" anchor="ctr"/>
          <a:lstStyle/>
          <a:p>
            <a:pPr algn="ctr" defTabSz="91424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7996" y="441638"/>
            <a:ext cx="8480425" cy="3739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7" y="1239441"/>
            <a:ext cx="8461375" cy="354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976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5pPr>
      <a:lvl6pPr marL="342839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6pPr>
      <a:lvl7pPr marL="685681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7pPr>
      <a:lvl8pPr marL="1028522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8pPr>
      <a:lvl9pPr marL="1371362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199990" indent="-199990" algn="l" rtl="0" eaLnBrk="0" fontAlgn="base" hangingPunct="0">
        <a:spcBef>
          <a:spcPct val="8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74967" indent="-245227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1800">
          <a:solidFill>
            <a:schemeClr val="tx1"/>
          </a:solidFill>
          <a:latin typeface="+mn-lt"/>
          <a:cs typeface="+mn-cs"/>
        </a:defRPr>
      </a:lvl2pPr>
      <a:lvl3pPr marL="1013047" indent="-161897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1500">
          <a:solidFill>
            <a:schemeClr val="tx1"/>
          </a:solidFill>
          <a:latin typeface="+mn-lt"/>
          <a:cs typeface="+mn-cs"/>
        </a:defRPr>
      </a:lvl3pPr>
      <a:lvl4pPr marL="1371362" indent="-18213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○"/>
        <a:defRPr sz="1500">
          <a:solidFill>
            <a:schemeClr val="tx1"/>
          </a:solidFill>
          <a:latin typeface="+mn-lt"/>
          <a:cs typeface="+mn-cs"/>
        </a:defRPr>
      </a:lvl4pPr>
      <a:lvl5pPr marL="1751105" indent="-171422" algn="r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5pPr>
      <a:lvl6pPr marL="2093946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6pPr>
      <a:lvl7pPr marL="2436783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7pPr>
      <a:lvl8pPr marL="2779627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8pPr>
      <a:lvl9pPr marL="3122464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9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81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2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62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05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42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80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19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ChangeArrowheads="1"/>
          </p:cNvSpPr>
          <p:nvPr/>
        </p:nvSpPr>
        <p:spPr bwMode="auto">
          <a:xfrm>
            <a:off x="0" y="0"/>
            <a:ext cx="9144000" cy="971550"/>
          </a:xfrm>
          <a:prstGeom prst="rect">
            <a:avLst/>
          </a:prstGeom>
          <a:solidFill>
            <a:srgbClr val="00547E"/>
          </a:solidFill>
          <a:ln w="19050" algn="ctr">
            <a:noFill/>
            <a:miter lim="800000"/>
            <a:headEnd/>
            <a:tailEnd/>
          </a:ln>
        </p:spPr>
        <p:txBody>
          <a:bodyPr wrap="none" lIns="69045" tIns="34529" rIns="69045" bIns="34529" anchor="ctr"/>
          <a:lstStyle/>
          <a:p>
            <a:pPr algn="ctr" eaLnBrk="0" hangingPunct="0">
              <a:defRPr/>
            </a:pPr>
            <a:endParaRPr lang="en-US" sz="15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7996" y="441638"/>
            <a:ext cx="8480425" cy="3739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7" y="1239441"/>
            <a:ext cx="8461375" cy="354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711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5pPr>
      <a:lvl6pPr marL="342839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6pPr>
      <a:lvl7pPr marL="685681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7pPr>
      <a:lvl8pPr marL="1028522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8pPr>
      <a:lvl9pPr marL="1371362" algn="ctr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199990" indent="-199990" algn="l" rtl="0" eaLnBrk="0" fontAlgn="base" hangingPunct="0">
        <a:spcBef>
          <a:spcPct val="80000"/>
        </a:spcBef>
        <a:spcAft>
          <a:spcPct val="0"/>
        </a:spcAft>
        <a:buClr>
          <a:srgbClr val="00547E"/>
        </a:buClr>
        <a:buFont typeface="Symbol" pitchFamily="18" charset="2"/>
        <a:buChar char="·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74967" indent="-245227" algn="l" rtl="0" eaLnBrk="0" fontAlgn="base" hangingPunct="0">
        <a:spcBef>
          <a:spcPct val="40000"/>
        </a:spcBef>
        <a:spcAft>
          <a:spcPct val="0"/>
        </a:spcAft>
        <a:buClr>
          <a:srgbClr val="00547E"/>
        </a:buClr>
        <a:buChar char="–"/>
        <a:defRPr sz="1800">
          <a:solidFill>
            <a:schemeClr val="tx1"/>
          </a:solidFill>
          <a:latin typeface="+mn-lt"/>
          <a:cs typeface="+mn-cs"/>
        </a:defRPr>
      </a:lvl2pPr>
      <a:lvl3pPr marL="1013047" indent="-161897" algn="l" rtl="0" eaLnBrk="0" fontAlgn="base" hangingPunct="0">
        <a:spcBef>
          <a:spcPct val="20000"/>
        </a:spcBef>
        <a:spcAft>
          <a:spcPct val="0"/>
        </a:spcAft>
        <a:buClr>
          <a:srgbClr val="00547E"/>
        </a:buClr>
        <a:buSzPct val="60000"/>
        <a:buFont typeface="Wingdings" pitchFamily="2" charset="2"/>
        <a:buChar char="u"/>
        <a:defRPr sz="1500">
          <a:solidFill>
            <a:schemeClr val="tx1"/>
          </a:solidFill>
          <a:latin typeface="+mn-lt"/>
          <a:cs typeface="+mn-cs"/>
        </a:defRPr>
      </a:lvl3pPr>
      <a:lvl4pPr marL="1371362" indent="-18213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○"/>
        <a:defRPr sz="1500">
          <a:solidFill>
            <a:schemeClr val="tx1"/>
          </a:solidFill>
          <a:latin typeface="+mn-lt"/>
          <a:cs typeface="+mn-cs"/>
        </a:defRPr>
      </a:lvl4pPr>
      <a:lvl5pPr marL="1751105" indent="-171422" algn="r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5pPr>
      <a:lvl6pPr marL="2093946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6pPr>
      <a:lvl7pPr marL="2436783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7pPr>
      <a:lvl8pPr marL="2779627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8pPr>
      <a:lvl9pPr marL="3122464" indent="-171422" algn="r" rtl="0" fontAlgn="base">
        <a:spcBef>
          <a:spcPct val="20000"/>
        </a:spcBef>
        <a:spcAft>
          <a:spcPct val="0"/>
        </a:spcAft>
        <a:buClr>
          <a:schemeClr val="tx2"/>
        </a:buClr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9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81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2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62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05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42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80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19" algn="l" defTabSz="685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A3120-FFAE-4622-B92B-F8791E231E98}" type="datetimeFigureOut">
              <a:rPr lang="en-GB" smtClean="0"/>
              <a:t>15/11/2019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356F-A04E-4B1D-ADE0-FC17996DE5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8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22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914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5" indent="-285694" algn="l" defTabSz="914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3" indent="-228552" algn="l" defTabSz="914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2" algn="l" defTabSz="914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91" indent="-228552" algn="l" defTabSz="914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6" indent="-228552" algn="l" defTabSz="914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8" indent="-228552" algn="l" defTabSz="914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6" indent="-228552" algn="l" defTabSz="914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4" indent="-228552" algn="l" defTabSz="914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0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8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9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4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0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F2F005-CB0D-9E4E-8CDE-9B8E45247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654"/>
            <a:ext cx="7886700" cy="3682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74D9E-65D3-9143-A1F3-630FCEAA4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16537"/>
            <a:ext cx="7886700" cy="3396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5DBE82-8B1D-9A45-84F6-1BE3FB96CD2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9354" y="4382627"/>
            <a:ext cx="1004888" cy="544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C7C95E-9636-EC40-820E-A92F998AECDA}"/>
              </a:ext>
            </a:extLst>
          </p:cNvPr>
          <p:cNvSpPr txBox="1"/>
          <p:nvPr userDrawn="1"/>
        </p:nvSpPr>
        <p:spPr>
          <a:xfrm>
            <a:off x="301339" y="4735512"/>
            <a:ext cx="296876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10E28FC-07D4-BA4F-AD9D-B327F88D264D}" type="slidenum">
              <a:rPr lang="en-US" sz="750" smtClean="0">
                <a:solidFill>
                  <a:schemeClr val="tx2"/>
                </a:solidFill>
                <a:latin typeface="Lub Dub Medium" panose="020B0603030403020204" pitchFamily="34" charset="77"/>
              </a:rPr>
              <a:t>‹#›</a:t>
            </a:fld>
            <a:endParaRPr lang="en-US" sz="750" dirty="0">
              <a:solidFill>
                <a:schemeClr val="tx2"/>
              </a:solidFill>
              <a:latin typeface="Lub Dub Medium" panose="020B06030304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5359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i="0" kern="1200" cap="all" baseline="0">
          <a:solidFill>
            <a:schemeClr val="tx2"/>
          </a:solidFill>
          <a:latin typeface="Lub Dub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sz="1350" kern="1200" cap="all" baseline="0">
          <a:solidFill>
            <a:schemeClr val="accent1"/>
          </a:solidFill>
          <a:latin typeface="Lub Dub Medium" panose="020B0603030403020204" pitchFamily="34" charset="77"/>
          <a:ea typeface="+mn-ea"/>
          <a:cs typeface="+mn-cs"/>
        </a:defRPr>
      </a:lvl1pPr>
      <a:lvl2pPr marL="176213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tabLst/>
        <a:defRPr sz="1350" kern="1200">
          <a:solidFill>
            <a:schemeClr val="tx2"/>
          </a:solidFill>
          <a:latin typeface="Lub Dub Medium" panose="020B0603030403020204" pitchFamily="34" charset="77"/>
          <a:ea typeface="+mn-ea"/>
          <a:cs typeface="+mn-cs"/>
        </a:defRPr>
      </a:lvl2pPr>
      <a:lvl3pPr marL="304800" indent="-128588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200" kern="1200">
          <a:solidFill>
            <a:schemeClr val="tx2"/>
          </a:solidFill>
          <a:latin typeface="Lub Dub Medium" panose="020B0603030403020204" pitchFamily="34" charset="77"/>
          <a:ea typeface="+mn-ea"/>
          <a:cs typeface="+mn-cs"/>
        </a:defRPr>
      </a:lvl3pPr>
      <a:lvl4pPr marL="428625" indent="-12382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050" kern="1200">
          <a:solidFill>
            <a:schemeClr val="tx2"/>
          </a:solidFill>
          <a:latin typeface="Lub Dub Medium" panose="020B0603030403020204" pitchFamily="34" charset="77"/>
          <a:ea typeface="+mn-ea"/>
          <a:cs typeface="+mn-cs"/>
        </a:defRPr>
      </a:lvl4pPr>
      <a:lvl5pPr marL="516731" indent="-881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050" kern="1200">
          <a:solidFill>
            <a:schemeClr val="tx2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80">
          <p15:clr>
            <a:srgbClr val="F26B43"/>
          </p15:clr>
        </p15:guide>
        <p15:guide id="2" orient="horz" pos="879">
          <p15:clr>
            <a:srgbClr val="F26B43"/>
          </p15:clr>
        </p15:guide>
        <p15:guide id="3" orient="horz" pos="229">
          <p15:clr>
            <a:srgbClr val="F26B43"/>
          </p15:clr>
        </p15:guide>
        <p15:guide id="4" orient="horz" pos="4125">
          <p15:clr>
            <a:srgbClr val="F26B43"/>
          </p15:clr>
        </p15:guide>
        <p15:guide id="5" pos="3840">
          <p15:clr>
            <a:srgbClr val="F26B43"/>
          </p15:clr>
        </p15:guide>
        <p15:guide id="6" pos="528">
          <p15:clr>
            <a:srgbClr val="F26B43"/>
          </p15:clr>
        </p15:guide>
        <p15:guide id="7" pos="7152">
          <p15:clr>
            <a:srgbClr val="F26B43"/>
          </p15:clr>
        </p15:guide>
        <p15:guide id="8" pos="254">
          <p15:clr>
            <a:srgbClr val="F26B43"/>
          </p15:clr>
        </p15:guide>
        <p15:guide id="9" pos="3753">
          <p15:clr>
            <a:srgbClr val="F26B43"/>
          </p15:clr>
        </p15:guide>
        <p15:guide id="10" pos="39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C79EAE-9126-4725-83FD-8019A2C11073}"/>
              </a:ext>
            </a:extLst>
          </p:cNvPr>
          <p:cNvSpPr txBox="1">
            <a:spLocks/>
          </p:cNvSpPr>
          <p:nvPr/>
        </p:nvSpPr>
        <p:spPr>
          <a:xfrm>
            <a:off x="0" y="236897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Efficacy and safety of dapagliflozin in HFrEF according to age: insights from DAPA-HF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1537E1-257D-488A-A715-877948D2192D}"/>
              </a:ext>
            </a:extLst>
          </p:cNvPr>
          <p:cNvSpPr txBox="1">
            <a:spLocks/>
          </p:cNvSpPr>
          <p:nvPr/>
        </p:nvSpPr>
        <p:spPr>
          <a:xfrm>
            <a:off x="0" y="2192324"/>
            <a:ext cx="9144000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s-AR" sz="24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Felipe Martinez</a:t>
            </a:r>
          </a:p>
          <a:p>
            <a:pPr lvl="0">
              <a:defRPr/>
            </a:pPr>
            <a:r>
              <a:rPr lang="es-AR" sz="2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Professor of Medicine, Cordoba National University</a:t>
            </a:r>
          </a:p>
          <a:p>
            <a:pPr lvl="0">
              <a:defRPr/>
            </a:pPr>
            <a:r>
              <a:rPr lang="es-AR" sz="2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Director, Damic Institute-Rusculleda Foundation</a:t>
            </a:r>
          </a:p>
          <a:p>
            <a:pPr lvl="0">
              <a:defRPr/>
            </a:pPr>
            <a:r>
              <a:rPr lang="es-AR" sz="2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Past President, Argentina Federation of Cardiology and</a:t>
            </a:r>
          </a:p>
          <a:p>
            <a:pPr lvl="0">
              <a:defRPr/>
            </a:pPr>
            <a:r>
              <a:rPr lang="es-AR" sz="2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International Society of CV Pharmacotherapy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 descr="DapaHF-01.png">
            <a:extLst>
              <a:ext uri="{FF2B5EF4-FFF2-40B4-BE49-F238E27FC236}">
                <a16:creationId xmlns:a16="http://schemas.microsoft.com/office/drawing/2014/main" id="{3EA60648-B0AA-4781-AB7D-F39F99A9B9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449" y="4359683"/>
            <a:ext cx="1891780" cy="5712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38" y="4042575"/>
            <a:ext cx="1120942" cy="11009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064452-953B-4C6D-9B5E-02C519CA02E0}"/>
              </a:ext>
            </a:extLst>
          </p:cNvPr>
          <p:cNvSpPr txBox="1"/>
          <p:nvPr/>
        </p:nvSpPr>
        <p:spPr>
          <a:xfrm>
            <a:off x="5246913" y="98397"/>
            <a:ext cx="3331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Embargoed for 10:45 a.m. ET, 11-17-19</a:t>
            </a:r>
          </a:p>
        </p:txBody>
      </p:sp>
    </p:spTree>
    <p:extLst>
      <p:ext uri="{BB962C8B-B14F-4D97-AF65-F5344CB8AC3E}">
        <p14:creationId xmlns:p14="http://schemas.microsoft.com/office/powerpoint/2010/main" val="1000000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855A-EAC1-4500-BFF1-453DD28C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9023"/>
            <a:ext cx="9143999" cy="570227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  <a:t>Baseline treatment according to age</a:t>
            </a:r>
            <a:endParaRPr lang="en-US" sz="3200" b="1" dirty="0">
              <a:solidFill>
                <a:srgbClr val="006699"/>
              </a:solidFill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07397D76-97E0-46EB-B521-DA9CB42AE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962454"/>
              </p:ext>
            </p:extLst>
          </p:nvPr>
        </p:nvGraphicFramePr>
        <p:xfrm>
          <a:off x="484861" y="651884"/>
          <a:ext cx="8004778" cy="368775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52546">
                  <a:extLst>
                    <a:ext uri="{9D8B030D-6E8A-4147-A177-3AD203B41FA5}">
                      <a16:colId xmlns:a16="http://schemas.microsoft.com/office/drawing/2014/main" val="104590067"/>
                    </a:ext>
                  </a:extLst>
                </a:gridCol>
                <a:gridCol w="1244619">
                  <a:extLst>
                    <a:ext uri="{9D8B030D-6E8A-4147-A177-3AD203B41FA5}">
                      <a16:colId xmlns:a16="http://schemas.microsoft.com/office/drawing/2014/main" val="3991112990"/>
                    </a:ext>
                  </a:extLst>
                </a:gridCol>
                <a:gridCol w="1241351">
                  <a:extLst>
                    <a:ext uri="{9D8B030D-6E8A-4147-A177-3AD203B41FA5}">
                      <a16:colId xmlns:a16="http://schemas.microsoft.com/office/drawing/2014/main" val="1798529054"/>
                    </a:ext>
                  </a:extLst>
                </a:gridCol>
                <a:gridCol w="1241351">
                  <a:extLst>
                    <a:ext uri="{9D8B030D-6E8A-4147-A177-3AD203B41FA5}">
                      <a16:colId xmlns:a16="http://schemas.microsoft.com/office/drawing/2014/main" val="2799344905"/>
                    </a:ext>
                  </a:extLst>
                </a:gridCol>
                <a:gridCol w="1241351">
                  <a:extLst>
                    <a:ext uri="{9D8B030D-6E8A-4147-A177-3AD203B41FA5}">
                      <a16:colId xmlns:a16="http://schemas.microsoft.com/office/drawing/2014/main" val="1697367563"/>
                    </a:ext>
                  </a:extLst>
                </a:gridCol>
                <a:gridCol w="783560">
                  <a:extLst>
                    <a:ext uri="{9D8B030D-6E8A-4147-A177-3AD203B41FA5}">
                      <a16:colId xmlns:a16="http://schemas.microsoft.com/office/drawing/2014/main" val="3650597987"/>
                    </a:ext>
                  </a:extLst>
                </a:gridCol>
              </a:tblGrid>
              <a:tr h="58590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&lt;55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(n=636)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(n=1242)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7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(n=1717)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≥75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(n=1149)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for trend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4782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 inhibitor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715729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901303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ARNI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010054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Diuretic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6670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Digitalis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103320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Beta-blocker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941003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47837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 or CRT-D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892896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CRT-P/CRT-D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1204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2C9B52A-E445-4D7F-9CE2-9E8DF0155C2C}"/>
              </a:ext>
            </a:extLst>
          </p:cNvPr>
          <p:cNvSpPr/>
          <p:nvPr/>
        </p:nvSpPr>
        <p:spPr>
          <a:xfrm>
            <a:off x="0" y="449716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Data are n (%); ACE, angiotensin-converting enzyme; ARB, angiotensin receptor blocker; ARNI, angiotensin receptor-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neprilysin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inhibitor; CRT, Cardiac Resynchronization Therapy, D, Defibrillator; ICD, Implantable Cardioverter-Defibrillator; MRA, mineralocorticoid receptor antagonist; P, Pacemaker.</a:t>
            </a:r>
          </a:p>
        </p:txBody>
      </p:sp>
    </p:spTree>
    <p:extLst>
      <p:ext uri="{BB962C8B-B14F-4D97-AF65-F5344CB8AC3E}">
        <p14:creationId xmlns:p14="http://schemas.microsoft.com/office/powerpoint/2010/main" val="396265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DC9D6-08BB-47C5-8C6D-C7AB2EC094A0}"/>
              </a:ext>
            </a:extLst>
          </p:cNvPr>
          <p:cNvSpPr txBox="1"/>
          <p:nvPr/>
        </p:nvSpPr>
        <p:spPr>
          <a:xfrm>
            <a:off x="17748" y="2187029"/>
            <a:ext cx="910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Efficacy outcomes</a:t>
            </a:r>
          </a:p>
        </p:txBody>
      </p:sp>
    </p:spTree>
    <p:extLst>
      <p:ext uri="{BB962C8B-B14F-4D97-AF65-F5344CB8AC3E}">
        <p14:creationId xmlns:p14="http://schemas.microsoft.com/office/powerpoint/2010/main" val="261011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6C98D9-FF7B-3846-B528-0598F6671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44" y="1080352"/>
            <a:ext cx="5795919" cy="3808313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D3015BB1-93C6-4522-80E7-697E69926A2D}"/>
              </a:ext>
            </a:extLst>
          </p:cNvPr>
          <p:cNvSpPr/>
          <p:nvPr/>
        </p:nvSpPr>
        <p:spPr>
          <a:xfrm>
            <a:off x="6701292" y="1590562"/>
            <a:ext cx="10267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A9B57530-1B76-48D3-82A3-82B6D939BA7F}"/>
              </a:ext>
            </a:extLst>
          </p:cNvPr>
          <p:cNvSpPr txBox="1">
            <a:spLocks/>
          </p:cNvSpPr>
          <p:nvPr/>
        </p:nvSpPr>
        <p:spPr>
          <a:xfrm>
            <a:off x="0" y="-18776"/>
            <a:ext cx="9144000" cy="642938"/>
          </a:xfrm>
          <a:prstGeom prst="rect">
            <a:avLst/>
          </a:prstGeom>
        </p:spPr>
        <p:txBody>
          <a:bodyPr lIns="91426" tIns="45713" rIns="91426" bIns="45713"/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>
                <a:solidFill>
                  <a:srgbClr val="00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Overall: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Primary composite outcome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1C9FB-CFF0-47C3-9DB9-88FCBF59D25F}"/>
              </a:ext>
            </a:extLst>
          </p:cNvPr>
          <p:cNvSpPr/>
          <p:nvPr/>
        </p:nvSpPr>
        <p:spPr>
          <a:xfrm>
            <a:off x="2422888" y="1134901"/>
            <a:ext cx="2274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HR 0.74 (0.65, 0.85)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p=0.00001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E6B730-4B42-4A72-9360-B192A1C2FA68}"/>
              </a:ext>
            </a:extLst>
          </p:cNvPr>
          <p:cNvSpPr/>
          <p:nvPr/>
        </p:nvSpPr>
        <p:spPr>
          <a:xfrm>
            <a:off x="1386707" y="611681"/>
            <a:ext cx="6552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 Death/HF hospitalization/Urgent HF visit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371C9FB-CFF0-47C3-9DB9-88FCBF59D25F}"/>
              </a:ext>
            </a:extLst>
          </p:cNvPr>
          <p:cNvSpPr/>
          <p:nvPr/>
        </p:nvSpPr>
        <p:spPr>
          <a:xfrm>
            <a:off x="2422888" y="1683158"/>
            <a:ext cx="14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NNT=21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3015BB1-93C6-4522-80E7-697E69926A2D}"/>
              </a:ext>
            </a:extLst>
          </p:cNvPr>
          <p:cNvSpPr/>
          <p:nvPr/>
        </p:nvSpPr>
        <p:spPr>
          <a:xfrm>
            <a:off x="6807965" y="2121486"/>
            <a:ext cx="16109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Dapagliflozin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E00AA3-6BFD-4E96-93FA-E2E29B01036D}"/>
              </a:ext>
            </a:extLst>
          </p:cNvPr>
          <p:cNvSpPr/>
          <p:nvPr/>
        </p:nvSpPr>
        <p:spPr>
          <a:xfrm>
            <a:off x="3501775" y="4866501"/>
            <a:ext cx="56422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McMurray JJV et al  N </a:t>
            </a:r>
            <a:r>
              <a:rPr lang="en-GB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 J Med. 2019 Sep 19. doi:10.1056/NEJMoa1911303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89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657551-E15C-47AF-A7CB-8D1351AC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268"/>
            <a:ext cx="9112347" cy="498305"/>
          </a:xfrm>
        </p:spPr>
        <p:txBody>
          <a:bodyPr>
            <a:noAutofit/>
          </a:bodyPr>
          <a:lstStyle/>
          <a:p>
            <a:pPr lvl="0" defTabSz="457200">
              <a:defRPr/>
            </a:pPr>
            <a:r>
              <a:rPr lang="en-GB" sz="3200" b="1" dirty="0">
                <a:solidFill>
                  <a:srgbClr val="006699"/>
                </a:solidFill>
                <a:latin typeface="+mn-lt"/>
                <a:cs typeface="Arial" panose="020B0604020202020204" pitchFamily="34" charset="0"/>
              </a:rPr>
              <a:t>Primary outcome according to age</a:t>
            </a:r>
            <a:endParaRPr lang="en-US" sz="3200" b="1" dirty="0">
              <a:solidFill>
                <a:srgbClr val="006699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1403" y="874739"/>
            <a:ext cx="8219916" cy="4215231"/>
            <a:chOff x="245622" y="763342"/>
            <a:chExt cx="8219916" cy="4215231"/>
          </a:xfrm>
        </p:grpSpPr>
        <p:grpSp>
          <p:nvGrpSpPr>
            <p:cNvPr id="4" name="Group 3"/>
            <p:cNvGrpSpPr/>
            <p:nvPr/>
          </p:nvGrpSpPr>
          <p:grpSpPr>
            <a:xfrm>
              <a:off x="245622" y="763342"/>
              <a:ext cx="8219916" cy="4215231"/>
              <a:chOff x="511471" y="705384"/>
              <a:chExt cx="8080581" cy="4282689"/>
            </a:xfrm>
          </p:grpSpPr>
          <p:pic>
            <p:nvPicPr>
              <p:cNvPr id="4102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3794" y="705384"/>
                <a:ext cx="3985943" cy="2067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7765" y="2818957"/>
                <a:ext cx="4004287" cy="2163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0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1471" y="2818957"/>
                <a:ext cx="3957538" cy="216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722" y="708950"/>
                <a:ext cx="3970014" cy="206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2778560" y="2025457"/>
              <a:ext cx="1406154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766">
                <a:defRPr/>
              </a:pPr>
              <a:r>
                <a:rPr lang="en-GB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 0.87 (0.60, 1.28)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923975" y="800150"/>
              <a:ext cx="893285" cy="2807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766">
                <a:defRPr/>
              </a:pPr>
              <a:r>
                <a:rPr lang="en-GB" sz="1200" b="1" dirty="0">
                  <a:solidFill>
                    <a:srgbClr val="0066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&lt;55 years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6916147" y="2031805"/>
              <a:ext cx="1406154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766">
                <a:defRPr/>
              </a:pPr>
              <a:r>
                <a:rPr lang="en-GB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 0.71 (0.55, 0.93)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5029508" y="791992"/>
              <a:ext cx="105189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766">
                <a:defRPr/>
              </a:pPr>
              <a:r>
                <a:rPr lang="en-GB" sz="1200" b="1" dirty="0">
                  <a:solidFill>
                    <a:srgbClr val="0066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55–64 years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2746066" y="4174184"/>
              <a:ext cx="1406154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766">
                <a:defRPr/>
              </a:pPr>
              <a:r>
                <a:rPr lang="en-GB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 0.76 (0.61, 0.95)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894115" y="2848265"/>
              <a:ext cx="105189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766">
                <a:defRPr/>
              </a:pPr>
              <a:r>
                <a:rPr lang="en-GB" sz="1200" b="1" dirty="0">
                  <a:solidFill>
                    <a:srgbClr val="0066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65–74 years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6944887" y="4179845"/>
              <a:ext cx="1406154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766">
                <a:defRPr/>
              </a:pPr>
              <a:r>
                <a:rPr lang="en-GB" sz="10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 0.68 (0.53, 0.88)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371C9FB-CFF0-47C3-9DB9-88FCBF59D25F}"/>
                </a:ext>
              </a:extLst>
            </p:cNvPr>
            <p:cNvSpPr/>
            <p:nvPr/>
          </p:nvSpPr>
          <p:spPr>
            <a:xfrm>
              <a:off x="5043434" y="2873855"/>
              <a:ext cx="8819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85766">
                <a:defRPr/>
              </a:pPr>
              <a:r>
                <a:rPr lang="en-GB" sz="1200" b="1" dirty="0">
                  <a:solidFill>
                    <a:srgbClr val="0066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≥75 years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62213" y="513554"/>
            <a:ext cx="2501216" cy="296277"/>
            <a:chOff x="0" y="384783"/>
            <a:chExt cx="2660270" cy="296277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88375" b="13960"/>
            <a:stretch/>
          </p:blipFill>
          <p:spPr bwMode="auto">
            <a:xfrm>
              <a:off x="0" y="405331"/>
              <a:ext cx="410966" cy="240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6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02" t="-4135" b="-1"/>
            <a:stretch/>
          </p:blipFill>
          <p:spPr bwMode="auto">
            <a:xfrm>
              <a:off x="1684603" y="384783"/>
              <a:ext cx="975667" cy="290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33" t="17306" r="36257" b="20165"/>
            <a:stretch/>
          </p:blipFill>
          <p:spPr bwMode="auto">
            <a:xfrm>
              <a:off x="1284627" y="456701"/>
              <a:ext cx="318499" cy="174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6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7" t="7384" r="56074" b="1261"/>
            <a:stretch/>
          </p:blipFill>
          <p:spPr bwMode="auto">
            <a:xfrm>
              <a:off x="406666" y="425879"/>
              <a:ext cx="680484" cy="255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789313" y="489719"/>
            <a:ext cx="1801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 interaction = 0.76</a:t>
            </a:r>
          </a:p>
        </p:txBody>
      </p:sp>
    </p:spTree>
    <p:extLst>
      <p:ext uri="{BB962C8B-B14F-4D97-AF65-F5344CB8AC3E}">
        <p14:creationId xmlns:p14="http://schemas.microsoft.com/office/powerpoint/2010/main" val="1848053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657551-E15C-47AF-A7CB-8D1351AC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47" y="57005"/>
            <a:ext cx="9124907" cy="441628"/>
          </a:xfrm>
        </p:spPr>
        <p:txBody>
          <a:bodyPr>
            <a:noAutofit/>
          </a:bodyPr>
          <a:lstStyle/>
          <a:p>
            <a:pPr lvl="0" defTabSz="457200">
              <a:defRPr/>
            </a:pPr>
            <a:r>
              <a:rPr lang="en-GB" sz="3200" b="1" dirty="0">
                <a:solidFill>
                  <a:srgbClr val="006699"/>
                </a:solidFill>
                <a:latin typeface="+mn-lt"/>
                <a:cs typeface="Arial" panose="020B0604020202020204" pitchFamily="34" charset="0"/>
              </a:rPr>
              <a:t>Outcomes according to age (continuous variable)</a:t>
            </a:r>
            <a:endParaRPr lang="en-US" sz="3200" b="1" dirty="0">
              <a:solidFill>
                <a:srgbClr val="006699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06206" y="997385"/>
            <a:ext cx="7580242" cy="4006128"/>
            <a:chOff x="546616" y="812453"/>
            <a:chExt cx="7939846" cy="4221082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7399" y="2949005"/>
              <a:ext cx="3988781" cy="208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616" y="2949590"/>
              <a:ext cx="3881546" cy="2074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43" y="832030"/>
              <a:ext cx="3986519" cy="2085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628" y="812453"/>
              <a:ext cx="3904196" cy="211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EC80530-CB6E-44AC-A789-FBBC84A4269D}"/>
                </a:ext>
              </a:extLst>
            </p:cNvPr>
            <p:cNvSpPr txBox="1"/>
            <p:nvPr/>
          </p:nvSpPr>
          <p:spPr>
            <a:xfrm>
              <a:off x="1810005" y="873125"/>
              <a:ext cx="16870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cs typeface="Arial" panose="020B0604020202020204" pitchFamily="34" charset="0"/>
                </a:rPr>
                <a:t>Primary Outcome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F42E0C-3E94-450F-BE57-85F240C596EF}"/>
                </a:ext>
              </a:extLst>
            </p:cNvPr>
            <p:cNvSpPr txBox="1"/>
            <p:nvPr/>
          </p:nvSpPr>
          <p:spPr>
            <a:xfrm>
              <a:off x="6100259" y="873125"/>
              <a:ext cx="97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cs typeface="Arial" panose="020B0604020202020204" pitchFamily="34" charset="0"/>
                </a:rPr>
                <a:t>CV Death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05EE2C3-9C9D-487B-9C5A-BEE642625CFD}"/>
                </a:ext>
              </a:extLst>
            </p:cNvPr>
            <p:cNvSpPr txBox="1"/>
            <p:nvPr/>
          </p:nvSpPr>
          <p:spPr>
            <a:xfrm>
              <a:off x="1280953" y="3010563"/>
              <a:ext cx="27508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cs typeface="Arial" panose="020B0604020202020204" pitchFamily="34" charset="0"/>
                </a:rPr>
                <a:t>HF hospitalization/urgent visit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A2C945-1950-4B3C-A2B0-715B6EDAF0E7}"/>
                </a:ext>
              </a:extLst>
            </p:cNvPr>
            <p:cNvSpPr txBox="1"/>
            <p:nvPr/>
          </p:nvSpPr>
          <p:spPr>
            <a:xfrm>
              <a:off x="5889189" y="3042371"/>
              <a:ext cx="14927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cs typeface="Arial" panose="020B0604020202020204" pitchFamily="34" charset="0"/>
                </a:rPr>
                <a:t>All-cause death</a:t>
              </a: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B1DB73-0923-44FD-8117-1396B6E24060}"/>
              </a:ext>
            </a:extLst>
          </p:cNvPr>
          <p:cNvCxnSpPr>
            <a:cxnSpLocks/>
          </p:cNvCxnSpPr>
          <p:nvPr/>
        </p:nvCxnSpPr>
        <p:spPr>
          <a:xfrm>
            <a:off x="3726586" y="755334"/>
            <a:ext cx="552068" cy="0"/>
          </a:xfrm>
          <a:prstGeom prst="line">
            <a:avLst/>
          </a:prstGeom>
          <a:ln w="254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FEEB1E-DAC9-4DFD-A224-B52E4F9A1B59}"/>
              </a:ext>
            </a:extLst>
          </p:cNvPr>
          <p:cNvSpPr txBox="1"/>
          <p:nvPr/>
        </p:nvSpPr>
        <p:spPr>
          <a:xfrm>
            <a:off x="4311096" y="524502"/>
            <a:ext cx="196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Continuous HR for </a:t>
            </a:r>
            <a:r>
              <a:rPr lang="en-GB" sz="1200" b="1" dirty="0" err="1"/>
              <a:t>dapagliflozin</a:t>
            </a:r>
            <a:r>
              <a:rPr lang="en-GB" sz="1200" b="1" dirty="0"/>
              <a:t> vs placebo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E4B094-0B85-4415-B339-D0BA99A2D9C6}"/>
              </a:ext>
            </a:extLst>
          </p:cNvPr>
          <p:cNvGrpSpPr/>
          <p:nvPr/>
        </p:nvGrpSpPr>
        <p:grpSpPr>
          <a:xfrm>
            <a:off x="6145478" y="593079"/>
            <a:ext cx="1647684" cy="276999"/>
            <a:chOff x="7842292" y="2524649"/>
            <a:chExt cx="955181" cy="27699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0673C98-892B-49C7-9C27-5886D9F4FCD8}"/>
                </a:ext>
              </a:extLst>
            </p:cNvPr>
            <p:cNvSpPr/>
            <p:nvPr/>
          </p:nvSpPr>
          <p:spPr>
            <a:xfrm>
              <a:off x="7842292" y="2586482"/>
              <a:ext cx="264280" cy="16388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B5E48F-9FB4-494F-A922-6BE713616C68}"/>
                </a:ext>
              </a:extLst>
            </p:cNvPr>
            <p:cNvSpPr txBox="1"/>
            <p:nvPr/>
          </p:nvSpPr>
          <p:spPr>
            <a:xfrm>
              <a:off x="8114411" y="2524649"/>
              <a:ext cx="6830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95% CI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304D4B9-02F2-4CF5-86DA-45AB44907A86}"/>
              </a:ext>
            </a:extLst>
          </p:cNvPr>
          <p:cNvSpPr txBox="1"/>
          <p:nvPr/>
        </p:nvSpPr>
        <p:spPr>
          <a:xfrm>
            <a:off x="2555047" y="611770"/>
            <a:ext cx="1061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Unity (HR=1)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0BEA98A-CECB-4F8C-B277-62F56C76FA68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941806" y="718265"/>
            <a:ext cx="630934" cy="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708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9DC62CF-367C-4510-8D9B-6ADC77BDBCA5}"/>
              </a:ext>
            </a:extLst>
          </p:cNvPr>
          <p:cNvCxnSpPr>
            <a:cxnSpLocks/>
          </p:cNvCxnSpPr>
          <p:nvPr/>
        </p:nvCxnSpPr>
        <p:spPr>
          <a:xfrm>
            <a:off x="2485520" y="2651011"/>
            <a:ext cx="5074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90B07AC-464F-44C7-B826-41D93F341499}"/>
              </a:ext>
            </a:extLst>
          </p:cNvPr>
          <p:cNvCxnSpPr>
            <a:cxnSpLocks/>
          </p:cNvCxnSpPr>
          <p:nvPr/>
        </p:nvCxnSpPr>
        <p:spPr>
          <a:xfrm>
            <a:off x="2625592" y="2956955"/>
            <a:ext cx="3635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B61D30D9-C3D1-4CDC-95D3-97700EACED97}"/>
              </a:ext>
            </a:extLst>
          </p:cNvPr>
          <p:cNvSpPr/>
          <p:nvPr/>
        </p:nvSpPr>
        <p:spPr>
          <a:xfrm>
            <a:off x="2719796" y="2627389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23EBEB5-64B5-4737-B0B7-2316DB46D2EA}"/>
              </a:ext>
            </a:extLst>
          </p:cNvPr>
          <p:cNvSpPr/>
          <p:nvPr/>
        </p:nvSpPr>
        <p:spPr>
          <a:xfrm>
            <a:off x="2759497" y="2933079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23DC403-85BC-4D74-ABA4-AE723AACE78B}"/>
              </a:ext>
            </a:extLst>
          </p:cNvPr>
          <p:cNvCxnSpPr>
            <a:cxnSpLocks/>
          </p:cNvCxnSpPr>
          <p:nvPr/>
        </p:nvCxnSpPr>
        <p:spPr>
          <a:xfrm>
            <a:off x="2754086" y="3262813"/>
            <a:ext cx="3229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95CF91DD-3F52-496F-8A98-AB4EE8570B0A}"/>
              </a:ext>
            </a:extLst>
          </p:cNvPr>
          <p:cNvSpPr/>
          <p:nvPr/>
        </p:nvSpPr>
        <p:spPr>
          <a:xfrm>
            <a:off x="2867961" y="3237921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57E4DAC-0745-4A30-8104-854DF219F0B7}"/>
              </a:ext>
            </a:extLst>
          </p:cNvPr>
          <p:cNvCxnSpPr>
            <a:cxnSpLocks/>
          </p:cNvCxnSpPr>
          <p:nvPr/>
        </p:nvCxnSpPr>
        <p:spPr>
          <a:xfrm>
            <a:off x="2633212" y="3562180"/>
            <a:ext cx="41354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3">
            <a:extLst>
              <a:ext uri="{FF2B5EF4-FFF2-40B4-BE49-F238E27FC236}">
                <a16:creationId xmlns:a16="http://schemas.microsoft.com/office/drawing/2014/main" id="{6F565FF4-3458-5D41-B965-CA2A70C02195}"/>
              </a:ext>
            </a:extLst>
          </p:cNvPr>
          <p:cNvSpPr txBox="1">
            <a:spLocks/>
          </p:cNvSpPr>
          <p:nvPr/>
        </p:nvSpPr>
        <p:spPr>
          <a:xfrm>
            <a:off x="0" y="-4964"/>
            <a:ext cx="9144000" cy="942622"/>
          </a:xfrm>
          <a:prstGeom prst="rect">
            <a:avLst/>
          </a:prstGeom>
        </p:spPr>
        <p:txBody>
          <a:bodyPr lIns="91426" tIns="45713" rIns="91426" bIns="45713"/>
          <a:lstStyle>
            <a:lvl1pPr algn="ctr" defTabSz="91437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21893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Clinically meaningful change (≥5 points) in KCCQ-TSS from baseline to 8 months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143972" y="4172368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0.8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826867" y="4172368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0.6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00138" y="4172368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1.4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485520" y="4172368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744055" y="4172368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1.2</a:t>
            </a:r>
          </a:p>
        </p:txBody>
      </p:sp>
      <p:cxnSp>
        <p:nvCxnSpPr>
          <p:cNvPr id="77" name="Straight Connector 76"/>
          <p:cNvCxnSpPr>
            <a:cxnSpLocks/>
          </p:cNvCxnSpPr>
          <p:nvPr/>
        </p:nvCxnSpPr>
        <p:spPr>
          <a:xfrm flipV="1">
            <a:off x="2617221" y="2369758"/>
            <a:ext cx="0" cy="18135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F18A95-36C2-48AC-8BAA-06C629578B70}"/>
              </a:ext>
            </a:extLst>
          </p:cNvPr>
          <p:cNvCxnSpPr/>
          <p:nvPr/>
        </p:nvCxnSpPr>
        <p:spPr>
          <a:xfrm flipV="1">
            <a:off x="3153052" y="4091887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9670BF3-A741-4072-96A2-AD1F773C3E27}"/>
              </a:ext>
            </a:extLst>
          </p:cNvPr>
          <p:cNvCxnSpPr/>
          <p:nvPr/>
        </p:nvCxnSpPr>
        <p:spPr>
          <a:xfrm flipV="1">
            <a:off x="2302546" y="4091887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05A68BD-EBD0-4195-86D0-603ADE869D51}"/>
              </a:ext>
            </a:extLst>
          </p:cNvPr>
          <p:cNvCxnSpPr/>
          <p:nvPr/>
        </p:nvCxnSpPr>
        <p:spPr>
          <a:xfrm flipV="1">
            <a:off x="1985287" y="4091887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1ED055C-C00A-470F-B4EA-BBF6BD8D7395}"/>
              </a:ext>
            </a:extLst>
          </p:cNvPr>
          <p:cNvCxnSpPr/>
          <p:nvPr/>
        </p:nvCxnSpPr>
        <p:spPr>
          <a:xfrm flipV="1">
            <a:off x="2901592" y="4091887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1983382" y="4103961"/>
            <a:ext cx="11696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>
            <a:extLst>
              <a:ext uri="{FF2B5EF4-FFF2-40B4-BE49-F238E27FC236}">
                <a16:creationId xmlns:a16="http://schemas.microsoft.com/office/drawing/2014/main" id="{01FBBEE6-823C-4894-8C14-67248B28061A}"/>
              </a:ext>
            </a:extLst>
          </p:cNvPr>
          <p:cNvSpPr/>
          <p:nvPr/>
        </p:nvSpPr>
        <p:spPr>
          <a:xfrm>
            <a:off x="2783851" y="3536018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008E690-3C6D-47F8-82B2-4C7590D3E7E5}"/>
              </a:ext>
            </a:extLst>
          </p:cNvPr>
          <p:cNvSpPr/>
          <p:nvPr/>
        </p:nvSpPr>
        <p:spPr>
          <a:xfrm>
            <a:off x="2776946" y="2100433"/>
            <a:ext cx="1993678" cy="253916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Odds Ratio (95% CI)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8295AC9-6526-4C26-B595-C8A87FBD2F6C}"/>
              </a:ext>
            </a:extLst>
          </p:cNvPr>
          <p:cNvSpPr/>
          <p:nvPr/>
        </p:nvSpPr>
        <p:spPr>
          <a:xfrm>
            <a:off x="6974963" y="1372813"/>
            <a:ext cx="138564" cy="284693"/>
          </a:xfrm>
          <a:prstGeom prst="rect">
            <a:avLst/>
          </a:prstGeom>
          <a:solidFill>
            <a:schemeClr val="bg1"/>
          </a:solidFill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19DDABD-166E-4D36-9ABE-5A6AAE331DB5}"/>
              </a:ext>
            </a:extLst>
          </p:cNvPr>
          <p:cNvSpPr/>
          <p:nvPr/>
        </p:nvSpPr>
        <p:spPr>
          <a:xfrm>
            <a:off x="2678181" y="4322937"/>
            <a:ext cx="1220527" cy="223138"/>
          </a:xfrm>
          <a:prstGeom prst="rect">
            <a:avLst/>
          </a:prstGeom>
          <a:noFill/>
        </p:spPr>
        <p:txBody>
          <a:bodyPr wrap="none" lIns="68580" tIns="34290" rIns="68580" bIns="34290">
            <a:no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Dapagliflozin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better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16C0863-BE14-49E3-AE8B-07C0466F4CF1}"/>
              </a:ext>
            </a:extLst>
          </p:cNvPr>
          <p:cNvSpPr/>
          <p:nvPr/>
        </p:nvSpPr>
        <p:spPr>
          <a:xfrm>
            <a:off x="1557184" y="4322937"/>
            <a:ext cx="917559" cy="223138"/>
          </a:xfrm>
          <a:prstGeom prst="rect">
            <a:avLst/>
          </a:prstGeom>
          <a:noFill/>
        </p:spPr>
        <p:txBody>
          <a:bodyPr wrap="none" lIns="68580" tIns="34290" rIns="68580" bIns="34290">
            <a:no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Placebo better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03C41F-F098-4EFB-BE9D-E9490E868544}"/>
              </a:ext>
            </a:extLst>
          </p:cNvPr>
          <p:cNvSpPr txBox="1"/>
          <p:nvPr/>
        </p:nvSpPr>
        <p:spPr>
          <a:xfrm>
            <a:off x="62220" y="4881548"/>
            <a:ext cx="51419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 = Confidence Interval,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Dapa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Dapagliflozin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5470796-783E-4890-9B62-F0D46E640AC6}"/>
              </a:ext>
            </a:extLst>
          </p:cNvPr>
          <p:cNvSpPr txBox="1"/>
          <p:nvPr/>
        </p:nvSpPr>
        <p:spPr>
          <a:xfrm>
            <a:off x="66036" y="2537878"/>
            <a:ext cx="1201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&lt;55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65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7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≥75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25877916-96F7-44BC-92E1-D0553CBE34A0}"/>
              </a:ext>
            </a:extLst>
          </p:cNvPr>
          <p:cNvSpPr txBox="1"/>
          <p:nvPr/>
        </p:nvSpPr>
        <p:spPr>
          <a:xfrm>
            <a:off x="939313" y="2538726"/>
            <a:ext cx="628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52.9%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53.3%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50.5%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48.0%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50.9%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A802031B-F1BF-43E2-A564-4D419B89DB6D}"/>
              </a:ext>
            </a:extLst>
          </p:cNvPr>
          <p:cNvSpPr txBox="1"/>
          <p:nvPr/>
        </p:nvSpPr>
        <p:spPr>
          <a:xfrm>
            <a:off x="1539384" y="2530723"/>
            <a:ext cx="628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56.4%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59.5%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60.4%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55.2%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58.3%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01C9C385-A4D0-4647-97EE-664063619066}"/>
              </a:ext>
            </a:extLst>
          </p:cNvPr>
          <p:cNvSpPr txBox="1"/>
          <p:nvPr/>
        </p:nvSpPr>
        <p:spPr>
          <a:xfrm>
            <a:off x="3222130" y="2523172"/>
            <a:ext cx="1262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1.07 (0.90,1.27)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1.13 (1.00,1.27)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1.21 (1.09,1.35)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1.15 (1.02,1.31) 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1.15 (1.08,1.23)  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Rectangle 112">
            <a:extLst>
              <a:ext uri="{FF2B5EF4-FFF2-40B4-BE49-F238E27FC236}">
                <a16:creationId xmlns:a16="http://schemas.microsoft.com/office/drawing/2014/main" id="{C5A2AA5F-A587-497A-B4D9-89203DA95437}"/>
              </a:ext>
            </a:extLst>
          </p:cNvPr>
          <p:cNvSpPr/>
          <p:nvPr/>
        </p:nvSpPr>
        <p:spPr>
          <a:xfrm>
            <a:off x="1411504" y="2007900"/>
            <a:ext cx="1011076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Dapa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10 mg</a:t>
            </a:r>
          </a:p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(N=2373)</a:t>
            </a:r>
          </a:p>
        </p:txBody>
      </p:sp>
      <p:sp>
        <p:nvSpPr>
          <p:cNvPr id="86" name="Rectangle 112">
            <a:extLst>
              <a:ext uri="{FF2B5EF4-FFF2-40B4-BE49-F238E27FC236}">
                <a16:creationId xmlns:a16="http://schemas.microsoft.com/office/drawing/2014/main" id="{965C5576-F854-4361-B561-DB970A820E5D}"/>
              </a:ext>
            </a:extLst>
          </p:cNvPr>
          <p:cNvSpPr/>
          <p:nvPr/>
        </p:nvSpPr>
        <p:spPr>
          <a:xfrm>
            <a:off x="666949" y="1990187"/>
            <a:ext cx="1039383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Placebo</a:t>
            </a:r>
          </a:p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(N=2371)</a:t>
            </a:r>
          </a:p>
        </p:txBody>
      </p:sp>
      <p:cxnSp>
        <p:nvCxnSpPr>
          <p:cNvPr id="156" name="Straight Connector 79">
            <a:extLst>
              <a:ext uri="{FF2B5EF4-FFF2-40B4-BE49-F238E27FC236}">
                <a16:creationId xmlns:a16="http://schemas.microsoft.com/office/drawing/2014/main" id="{C712FF07-B18D-49AF-82DF-66802EE1BD5E}"/>
              </a:ext>
            </a:extLst>
          </p:cNvPr>
          <p:cNvCxnSpPr>
            <a:cxnSpLocks/>
          </p:cNvCxnSpPr>
          <p:nvPr/>
        </p:nvCxnSpPr>
        <p:spPr>
          <a:xfrm>
            <a:off x="6868004" y="2667398"/>
            <a:ext cx="52780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81">
            <a:extLst>
              <a:ext uri="{FF2B5EF4-FFF2-40B4-BE49-F238E27FC236}">
                <a16:creationId xmlns:a16="http://schemas.microsoft.com/office/drawing/2014/main" id="{1E342BBC-3A5F-47C1-9AC5-9712BDA49736}"/>
              </a:ext>
            </a:extLst>
          </p:cNvPr>
          <p:cNvCxnSpPr>
            <a:cxnSpLocks/>
          </p:cNvCxnSpPr>
          <p:nvPr/>
        </p:nvCxnSpPr>
        <p:spPr>
          <a:xfrm>
            <a:off x="6913724" y="2965722"/>
            <a:ext cx="35525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77">
            <a:extLst>
              <a:ext uri="{FF2B5EF4-FFF2-40B4-BE49-F238E27FC236}">
                <a16:creationId xmlns:a16="http://schemas.microsoft.com/office/drawing/2014/main" id="{3A0E1B37-1531-4E30-8DE1-43A9F2AD24D3}"/>
              </a:ext>
            </a:extLst>
          </p:cNvPr>
          <p:cNvSpPr/>
          <p:nvPr/>
        </p:nvSpPr>
        <p:spPr>
          <a:xfrm>
            <a:off x="7083264" y="2641236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9" name="Oval 80">
            <a:extLst>
              <a:ext uri="{FF2B5EF4-FFF2-40B4-BE49-F238E27FC236}">
                <a16:creationId xmlns:a16="http://schemas.microsoft.com/office/drawing/2014/main" id="{15F70E64-2A7E-422C-96D0-E6853C7F4C53}"/>
              </a:ext>
            </a:extLst>
          </p:cNvPr>
          <p:cNvSpPr/>
          <p:nvPr/>
        </p:nvSpPr>
        <p:spPr>
          <a:xfrm>
            <a:off x="7070641" y="2941846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0" name="Straight Connector 83">
            <a:extLst>
              <a:ext uri="{FF2B5EF4-FFF2-40B4-BE49-F238E27FC236}">
                <a16:creationId xmlns:a16="http://schemas.microsoft.com/office/drawing/2014/main" id="{7EB5A5E3-4D13-4D9B-AB18-8DC6C7654FC9}"/>
              </a:ext>
            </a:extLst>
          </p:cNvPr>
          <p:cNvCxnSpPr>
            <a:cxnSpLocks/>
          </p:cNvCxnSpPr>
          <p:nvPr/>
        </p:nvCxnSpPr>
        <p:spPr>
          <a:xfrm>
            <a:off x="6792434" y="3266500"/>
            <a:ext cx="3038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82">
            <a:extLst>
              <a:ext uri="{FF2B5EF4-FFF2-40B4-BE49-F238E27FC236}">
                <a16:creationId xmlns:a16="http://schemas.microsoft.com/office/drawing/2014/main" id="{EF17755E-CAD6-4A32-B2DF-F0E71B666F48}"/>
              </a:ext>
            </a:extLst>
          </p:cNvPr>
          <p:cNvSpPr/>
          <p:nvPr/>
        </p:nvSpPr>
        <p:spPr>
          <a:xfrm>
            <a:off x="6901229" y="3241608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2" name="Straight Connector 111">
            <a:extLst>
              <a:ext uri="{FF2B5EF4-FFF2-40B4-BE49-F238E27FC236}">
                <a16:creationId xmlns:a16="http://schemas.microsoft.com/office/drawing/2014/main" id="{1FC1F53E-D13F-43EA-A877-DC0F565EC7A6}"/>
              </a:ext>
            </a:extLst>
          </p:cNvPr>
          <p:cNvCxnSpPr>
            <a:cxnSpLocks/>
          </p:cNvCxnSpPr>
          <p:nvPr/>
        </p:nvCxnSpPr>
        <p:spPr>
          <a:xfrm>
            <a:off x="6870544" y="3576027"/>
            <a:ext cx="3822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65">
            <a:extLst>
              <a:ext uri="{FF2B5EF4-FFF2-40B4-BE49-F238E27FC236}">
                <a16:creationId xmlns:a16="http://schemas.microsoft.com/office/drawing/2014/main" id="{C6CB39A9-9677-4CC5-92C3-B253C4740148}"/>
              </a:ext>
            </a:extLst>
          </p:cNvPr>
          <p:cNvSpPr/>
          <p:nvPr/>
        </p:nvSpPr>
        <p:spPr>
          <a:xfrm>
            <a:off x="6795730" y="4161450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0.8</a:t>
            </a:r>
          </a:p>
        </p:txBody>
      </p:sp>
      <p:sp>
        <p:nvSpPr>
          <p:cNvPr id="164" name="Rectangle 66">
            <a:extLst>
              <a:ext uri="{FF2B5EF4-FFF2-40B4-BE49-F238E27FC236}">
                <a16:creationId xmlns:a16="http://schemas.microsoft.com/office/drawing/2014/main" id="{AC394E66-8A24-49CD-8654-4F82D73F63D5}"/>
              </a:ext>
            </a:extLst>
          </p:cNvPr>
          <p:cNvSpPr/>
          <p:nvPr/>
        </p:nvSpPr>
        <p:spPr>
          <a:xfrm>
            <a:off x="6478625" y="4161450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0.6</a:t>
            </a:r>
          </a:p>
        </p:txBody>
      </p:sp>
      <p:sp>
        <p:nvSpPr>
          <p:cNvPr id="165" name="Rectangle 67">
            <a:extLst>
              <a:ext uri="{FF2B5EF4-FFF2-40B4-BE49-F238E27FC236}">
                <a16:creationId xmlns:a16="http://schemas.microsoft.com/office/drawing/2014/main" id="{1407B683-4369-4D06-85CB-5CE8B22B011D}"/>
              </a:ext>
            </a:extLst>
          </p:cNvPr>
          <p:cNvSpPr/>
          <p:nvPr/>
        </p:nvSpPr>
        <p:spPr>
          <a:xfrm>
            <a:off x="7651896" y="4161450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1.4</a:t>
            </a:r>
          </a:p>
        </p:txBody>
      </p:sp>
      <p:sp>
        <p:nvSpPr>
          <p:cNvPr id="166" name="Rectangle 68">
            <a:extLst>
              <a:ext uri="{FF2B5EF4-FFF2-40B4-BE49-F238E27FC236}">
                <a16:creationId xmlns:a16="http://schemas.microsoft.com/office/drawing/2014/main" id="{5455E609-260E-4461-A250-4CF3FA43DCAB}"/>
              </a:ext>
            </a:extLst>
          </p:cNvPr>
          <p:cNvSpPr/>
          <p:nvPr/>
        </p:nvSpPr>
        <p:spPr>
          <a:xfrm>
            <a:off x="7137278" y="4161450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</a:t>
            </a:r>
          </a:p>
        </p:txBody>
      </p:sp>
      <p:sp>
        <p:nvSpPr>
          <p:cNvPr id="167" name="Rectangle 69">
            <a:extLst>
              <a:ext uri="{FF2B5EF4-FFF2-40B4-BE49-F238E27FC236}">
                <a16:creationId xmlns:a16="http://schemas.microsoft.com/office/drawing/2014/main" id="{73D5CB77-88E4-45C6-B4EE-862DA6F4B499}"/>
              </a:ext>
            </a:extLst>
          </p:cNvPr>
          <p:cNvSpPr/>
          <p:nvPr/>
        </p:nvSpPr>
        <p:spPr>
          <a:xfrm>
            <a:off x="7395813" y="4161450"/>
            <a:ext cx="30360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1.2</a:t>
            </a:r>
          </a:p>
        </p:txBody>
      </p:sp>
      <p:cxnSp>
        <p:nvCxnSpPr>
          <p:cNvPr id="168" name="Straight Connector 76">
            <a:extLst>
              <a:ext uri="{FF2B5EF4-FFF2-40B4-BE49-F238E27FC236}">
                <a16:creationId xmlns:a16="http://schemas.microsoft.com/office/drawing/2014/main" id="{A811EC53-6AC0-4735-8739-3149AAA64D8D}"/>
              </a:ext>
            </a:extLst>
          </p:cNvPr>
          <p:cNvCxnSpPr>
            <a:cxnSpLocks/>
          </p:cNvCxnSpPr>
          <p:nvPr/>
        </p:nvCxnSpPr>
        <p:spPr>
          <a:xfrm flipV="1">
            <a:off x="7268979" y="2373444"/>
            <a:ext cx="0" cy="18073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1">
            <a:extLst>
              <a:ext uri="{FF2B5EF4-FFF2-40B4-BE49-F238E27FC236}">
                <a16:creationId xmlns:a16="http://schemas.microsoft.com/office/drawing/2014/main" id="{A6C98BC7-844D-4AEA-9B82-9F7F639CD082}"/>
              </a:ext>
            </a:extLst>
          </p:cNvPr>
          <p:cNvCxnSpPr/>
          <p:nvPr/>
        </p:nvCxnSpPr>
        <p:spPr>
          <a:xfrm flipV="1">
            <a:off x="7804810" y="4080969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07">
            <a:extLst>
              <a:ext uri="{FF2B5EF4-FFF2-40B4-BE49-F238E27FC236}">
                <a16:creationId xmlns:a16="http://schemas.microsoft.com/office/drawing/2014/main" id="{E2FF537B-E014-4E4C-83A0-69145526DDA9}"/>
              </a:ext>
            </a:extLst>
          </p:cNvPr>
          <p:cNvCxnSpPr/>
          <p:nvPr/>
        </p:nvCxnSpPr>
        <p:spPr>
          <a:xfrm flipV="1">
            <a:off x="6954304" y="4080969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08">
            <a:extLst>
              <a:ext uri="{FF2B5EF4-FFF2-40B4-BE49-F238E27FC236}">
                <a16:creationId xmlns:a16="http://schemas.microsoft.com/office/drawing/2014/main" id="{76698022-D5C1-4E2A-A84F-71B503308E08}"/>
              </a:ext>
            </a:extLst>
          </p:cNvPr>
          <p:cNvCxnSpPr/>
          <p:nvPr/>
        </p:nvCxnSpPr>
        <p:spPr>
          <a:xfrm flipV="1">
            <a:off x="6637045" y="4080969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09">
            <a:extLst>
              <a:ext uri="{FF2B5EF4-FFF2-40B4-BE49-F238E27FC236}">
                <a16:creationId xmlns:a16="http://schemas.microsoft.com/office/drawing/2014/main" id="{9EDD6AF2-8985-4CAA-BBC4-35E2AA007D93}"/>
              </a:ext>
            </a:extLst>
          </p:cNvPr>
          <p:cNvCxnSpPr/>
          <p:nvPr/>
        </p:nvCxnSpPr>
        <p:spPr>
          <a:xfrm flipV="1">
            <a:off x="7553350" y="4080969"/>
            <a:ext cx="0" cy="91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63">
            <a:extLst>
              <a:ext uri="{FF2B5EF4-FFF2-40B4-BE49-F238E27FC236}">
                <a16:creationId xmlns:a16="http://schemas.microsoft.com/office/drawing/2014/main" id="{9C377EA5-EF5B-4826-8F31-9670432F55D0}"/>
              </a:ext>
            </a:extLst>
          </p:cNvPr>
          <p:cNvCxnSpPr>
            <a:cxnSpLocks/>
          </p:cNvCxnSpPr>
          <p:nvPr/>
        </p:nvCxnSpPr>
        <p:spPr>
          <a:xfrm>
            <a:off x="6635140" y="4089233"/>
            <a:ext cx="11696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 110">
            <a:extLst>
              <a:ext uri="{FF2B5EF4-FFF2-40B4-BE49-F238E27FC236}">
                <a16:creationId xmlns:a16="http://schemas.microsoft.com/office/drawing/2014/main" id="{526B21B0-47F5-4FAB-B611-F589ECE9A273}"/>
              </a:ext>
            </a:extLst>
          </p:cNvPr>
          <p:cNvSpPr/>
          <p:nvPr/>
        </p:nvSpPr>
        <p:spPr>
          <a:xfrm>
            <a:off x="7060705" y="3552405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6" name="Rectangle 119">
            <a:extLst>
              <a:ext uri="{FF2B5EF4-FFF2-40B4-BE49-F238E27FC236}">
                <a16:creationId xmlns:a16="http://schemas.microsoft.com/office/drawing/2014/main" id="{D3DB88BF-A010-4277-A1E6-800210D51229}"/>
              </a:ext>
            </a:extLst>
          </p:cNvPr>
          <p:cNvSpPr/>
          <p:nvPr/>
        </p:nvSpPr>
        <p:spPr>
          <a:xfrm>
            <a:off x="6061663" y="4320274"/>
            <a:ext cx="1220527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Dapagliflozin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better </a:t>
            </a:r>
          </a:p>
        </p:txBody>
      </p:sp>
      <p:sp>
        <p:nvSpPr>
          <p:cNvPr id="177" name="Rectangle 120">
            <a:extLst>
              <a:ext uri="{FF2B5EF4-FFF2-40B4-BE49-F238E27FC236}">
                <a16:creationId xmlns:a16="http://schemas.microsoft.com/office/drawing/2014/main" id="{42870AAA-B294-4AB4-9B0E-C912776E4557}"/>
              </a:ext>
            </a:extLst>
          </p:cNvPr>
          <p:cNvSpPr/>
          <p:nvPr/>
        </p:nvSpPr>
        <p:spPr>
          <a:xfrm>
            <a:off x="7395813" y="4320274"/>
            <a:ext cx="917559" cy="2231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Placebo better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09C22F3A-2681-4EC0-92E4-284FDBE94483}"/>
              </a:ext>
            </a:extLst>
          </p:cNvPr>
          <p:cNvSpPr txBox="1"/>
          <p:nvPr/>
        </p:nvSpPr>
        <p:spPr>
          <a:xfrm>
            <a:off x="4696339" y="2533631"/>
            <a:ext cx="1102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&lt;55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65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7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≥75 years</a:t>
            </a: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B07F3A19-CDA3-45E1-B51D-02135E0D0EEB}"/>
              </a:ext>
            </a:extLst>
          </p:cNvPr>
          <p:cNvSpPr txBox="1"/>
          <p:nvPr/>
        </p:nvSpPr>
        <p:spPr>
          <a:xfrm>
            <a:off x="5591071" y="2544953"/>
            <a:ext cx="628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30.2%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31.3%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34.2%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33.9%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32.9%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21F74EFA-3B89-4875-9BD0-74B14082D6BB}"/>
              </a:ext>
            </a:extLst>
          </p:cNvPr>
          <p:cNvSpPr txBox="1"/>
          <p:nvPr/>
        </p:nvSpPr>
        <p:spPr>
          <a:xfrm>
            <a:off x="6233979" y="2540687"/>
            <a:ext cx="628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25.7%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25.7%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23.3%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27.6%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25.3%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9F9C113F-2F38-41AB-B97E-75FFF01F3E2E}"/>
              </a:ext>
            </a:extLst>
          </p:cNvPr>
          <p:cNvSpPr txBox="1"/>
          <p:nvPr/>
        </p:nvSpPr>
        <p:spPr>
          <a:xfrm>
            <a:off x="7873888" y="2529399"/>
            <a:ext cx="1262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0.90 (0.74,1.09)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0.87 (0.76,1.00)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0.77 (0.69,0.86)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0.86 (0.75,0.99)</a:t>
            </a: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0.84 (0.78,0.90)   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0A4FD6FE-2DD7-462B-9A1C-548AE12B7F01}"/>
              </a:ext>
            </a:extLst>
          </p:cNvPr>
          <p:cNvSpPr/>
          <p:nvPr/>
        </p:nvSpPr>
        <p:spPr>
          <a:xfrm>
            <a:off x="1137556" y="1329902"/>
            <a:ext cx="2329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0" name="Rettangolo 239">
            <a:extLst>
              <a:ext uri="{FF2B5EF4-FFF2-40B4-BE49-F238E27FC236}">
                <a16:creationId xmlns:a16="http://schemas.microsoft.com/office/drawing/2014/main" id="{6BDB0302-105E-4C7C-9795-DE6FAF73EC14}"/>
              </a:ext>
            </a:extLst>
          </p:cNvPr>
          <p:cNvSpPr/>
          <p:nvPr/>
        </p:nvSpPr>
        <p:spPr>
          <a:xfrm>
            <a:off x="5972288" y="1334247"/>
            <a:ext cx="2329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Deterioration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44" name="Straight Connector 111">
            <a:extLst>
              <a:ext uri="{FF2B5EF4-FFF2-40B4-BE49-F238E27FC236}">
                <a16:creationId xmlns:a16="http://schemas.microsoft.com/office/drawing/2014/main" id="{E8B00A51-597E-4E0F-892A-3325E6D33CCD}"/>
              </a:ext>
            </a:extLst>
          </p:cNvPr>
          <p:cNvCxnSpPr>
            <a:cxnSpLocks/>
          </p:cNvCxnSpPr>
          <p:nvPr/>
        </p:nvCxnSpPr>
        <p:spPr>
          <a:xfrm>
            <a:off x="2722610" y="3857601"/>
            <a:ext cx="20928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110">
            <a:extLst>
              <a:ext uri="{FF2B5EF4-FFF2-40B4-BE49-F238E27FC236}">
                <a16:creationId xmlns:a16="http://schemas.microsoft.com/office/drawing/2014/main" id="{0BC6C647-B546-4F0A-ADBA-039C4132981C}"/>
              </a:ext>
            </a:extLst>
          </p:cNvPr>
          <p:cNvSpPr/>
          <p:nvPr/>
        </p:nvSpPr>
        <p:spPr>
          <a:xfrm>
            <a:off x="2783166" y="3831439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7" name="Straight Connector 111">
            <a:extLst>
              <a:ext uri="{FF2B5EF4-FFF2-40B4-BE49-F238E27FC236}">
                <a16:creationId xmlns:a16="http://schemas.microsoft.com/office/drawing/2014/main" id="{4E122BE5-F660-468C-8080-93CC9D51469D}"/>
              </a:ext>
            </a:extLst>
          </p:cNvPr>
          <p:cNvCxnSpPr>
            <a:cxnSpLocks/>
          </p:cNvCxnSpPr>
          <p:nvPr/>
        </p:nvCxnSpPr>
        <p:spPr>
          <a:xfrm>
            <a:off x="6949224" y="3858051"/>
            <a:ext cx="1931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110">
            <a:extLst>
              <a:ext uri="{FF2B5EF4-FFF2-40B4-BE49-F238E27FC236}">
                <a16:creationId xmlns:a16="http://schemas.microsoft.com/office/drawing/2014/main" id="{AA86D09E-A4E0-481A-B90D-7B3D07832AD7}"/>
              </a:ext>
            </a:extLst>
          </p:cNvPr>
          <p:cNvSpPr/>
          <p:nvPr/>
        </p:nvSpPr>
        <p:spPr>
          <a:xfrm>
            <a:off x="7022035" y="3834429"/>
            <a:ext cx="57150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Rectangle 113">
            <a:extLst>
              <a:ext uri="{FF2B5EF4-FFF2-40B4-BE49-F238E27FC236}">
                <a16:creationId xmlns:a16="http://schemas.microsoft.com/office/drawing/2014/main" id="{3E9A15BD-1DAA-4644-A1FA-3430FA62A00E}"/>
              </a:ext>
            </a:extLst>
          </p:cNvPr>
          <p:cNvSpPr/>
          <p:nvPr/>
        </p:nvSpPr>
        <p:spPr>
          <a:xfrm>
            <a:off x="7651896" y="2085757"/>
            <a:ext cx="1484074" cy="253916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Odds Ratio (95% CI)</a:t>
            </a:r>
          </a:p>
        </p:txBody>
      </p:sp>
      <p:sp>
        <p:nvSpPr>
          <p:cNvPr id="266" name="Rectangle 112">
            <a:extLst>
              <a:ext uri="{FF2B5EF4-FFF2-40B4-BE49-F238E27FC236}">
                <a16:creationId xmlns:a16="http://schemas.microsoft.com/office/drawing/2014/main" id="{20A53B58-D848-4884-B68A-28D8ED8AE3C6}"/>
              </a:ext>
            </a:extLst>
          </p:cNvPr>
          <p:cNvSpPr/>
          <p:nvPr/>
        </p:nvSpPr>
        <p:spPr>
          <a:xfrm>
            <a:off x="6065962" y="2002135"/>
            <a:ext cx="964143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Dapa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10 mg</a:t>
            </a:r>
          </a:p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(N=2373)</a:t>
            </a:r>
          </a:p>
        </p:txBody>
      </p:sp>
      <p:sp>
        <p:nvSpPr>
          <p:cNvPr id="267" name="Rectangle 112">
            <a:extLst>
              <a:ext uri="{FF2B5EF4-FFF2-40B4-BE49-F238E27FC236}">
                <a16:creationId xmlns:a16="http://schemas.microsoft.com/office/drawing/2014/main" id="{22A16D36-98CF-4EED-91A4-EE94A2671A3E}"/>
              </a:ext>
            </a:extLst>
          </p:cNvPr>
          <p:cNvSpPr/>
          <p:nvPr/>
        </p:nvSpPr>
        <p:spPr>
          <a:xfrm>
            <a:off x="5259844" y="1995884"/>
            <a:ext cx="1039383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Placebo</a:t>
            </a:r>
          </a:p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(N=2371)</a:t>
            </a:r>
          </a:p>
        </p:txBody>
      </p:sp>
    </p:spTree>
    <p:extLst>
      <p:ext uri="{BB962C8B-B14F-4D97-AF65-F5344CB8AC3E}">
        <p14:creationId xmlns:p14="http://schemas.microsoft.com/office/powerpoint/2010/main" val="275332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DC9D6-08BB-47C5-8C6D-C7AB2EC094A0}"/>
              </a:ext>
            </a:extLst>
          </p:cNvPr>
          <p:cNvSpPr txBox="1"/>
          <p:nvPr/>
        </p:nvSpPr>
        <p:spPr>
          <a:xfrm>
            <a:off x="17748" y="2187029"/>
            <a:ext cx="910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Tolerability and safety</a:t>
            </a:r>
          </a:p>
        </p:txBody>
      </p:sp>
    </p:spTree>
    <p:extLst>
      <p:ext uri="{BB962C8B-B14F-4D97-AF65-F5344CB8AC3E}">
        <p14:creationId xmlns:p14="http://schemas.microsoft.com/office/powerpoint/2010/main" val="1406853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855A-EAC1-4500-BFF1-453DD28C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9854"/>
            <a:ext cx="9144000" cy="827755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  <a:t>Adverse events related to volume depletion </a:t>
            </a:r>
            <a:b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  <a:t>according to age</a:t>
            </a:r>
            <a:endParaRPr lang="en-US" sz="3200" dirty="0">
              <a:solidFill>
                <a:srgbClr val="00669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390C331-FC50-4CA4-A1FF-3128F0C0C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80114"/>
              </p:ext>
            </p:extLst>
          </p:nvPr>
        </p:nvGraphicFramePr>
        <p:xfrm>
          <a:off x="216693" y="1611588"/>
          <a:ext cx="8710613" cy="21945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881848">
                  <a:extLst>
                    <a:ext uri="{9D8B030D-6E8A-4147-A177-3AD203B41FA5}">
                      <a16:colId xmlns:a16="http://schemas.microsoft.com/office/drawing/2014/main" val="1334784836"/>
                    </a:ext>
                  </a:extLst>
                </a:gridCol>
                <a:gridCol w="811658">
                  <a:extLst>
                    <a:ext uri="{9D8B030D-6E8A-4147-A177-3AD203B41FA5}">
                      <a16:colId xmlns:a16="http://schemas.microsoft.com/office/drawing/2014/main" val="3301235721"/>
                    </a:ext>
                  </a:extLst>
                </a:gridCol>
                <a:gridCol w="965771">
                  <a:extLst>
                    <a:ext uri="{9D8B030D-6E8A-4147-A177-3AD203B41FA5}">
                      <a16:colId xmlns:a16="http://schemas.microsoft.com/office/drawing/2014/main" val="1592553725"/>
                    </a:ext>
                  </a:extLst>
                </a:gridCol>
                <a:gridCol w="801384">
                  <a:extLst>
                    <a:ext uri="{9D8B030D-6E8A-4147-A177-3AD203B41FA5}">
                      <a16:colId xmlns:a16="http://schemas.microsoft.com/office/drawing/2014/main" val="2199484429"/>
                    </a:ext>
                  </a:extLst>
                </a:gridCol>
                <a:gridCol w="986319">
                  <a:extLst>
                    <a:ext uri="{9D8B030D-6E8A-4147-A177-3AD203B41FA5}">
                      <a16:colId xmlns:a16="http://schemas.microsoft.com/office/drawing/2014/main" val="1870346055"/>
                    </a:ext>
                  </a:extLst>
                </a:gridCol>
                <a:gridCol w="852755">
                  <a:extLst>
                    <a:ext uri="{9D8B030D-6E8A-4147-A177-3AD203B41FA5}">
                      <a16:colId xmlns:a16="http://schemas.microsoft.com/office/drawing/2014/main" val="950424464"/>
                    </a:ext>
                  </a:extLst>
                </a:gridCol>
                <a:gridCol w="1006868">
                  <a:extLst>
                    <a:ext uri="{9D8B030D-6E8A-4147-A177-3AD203B41FA5}">
                      <a16:colId xmlns:a16="http://schemas.microsoft.com/office/drawing/2014/main" val="137841288"/>
                    </a:ext>
                  </a:extLst>
                </a:gridCol>
                <a:gridCol w="791110">
                  <a:extLst>
                    <a:ext uri="{9D8B030D-6E8A-4147-A177-3AD203B41FA5}">
                      <a16:colId xmlns:a16="http://schemas.microsoft.com/office/drawing/2014/main" val="3598159370"/>
                    </a:ext>
                  </a:extLst>
                </a:gridCol>
                <a:gridCol w="965771">
                  <a:extLst>
                    <a:ext uri="{9D8B030D-6E8A-4147-A177-3AD203B41FA5}">
                      <a16:colId xmlns:a16="http://schemas.microsoft.com/office/drawing/2014/main" val="600813015"/>
                    </a:ext>
                  </a:extLst>
                </a:gridCol>
                <a:gridCol w="647129">
                  <a:extLst>
                    <a:ext uri="{9D8B030D-6E8A-4147-A177-3AD203B41FA5}">
                      <a16:colId xmlns:a16="http://schemas.microsoft.com/office/drawing/2014/main" val="4204254020"/>
                    </a:ext>
                  </a:extLst>
                </a:gridCol>
              </a:tblGrid>
              <a:tr h="455734"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&lt;55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(n=634)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–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(n=1240)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–7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(n=1716)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≥75 years </a:t>
                      </a:r>
                    </a:p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(n=1146)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GB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value*</a:t>
                      </a:r>
                      <a:endParaRPr lang="en-US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7429205"/>
                  </a:ext>
                </a:extLst>
              </a:tr>
              <a:tr h="425353">
                <a:tc>
                  <a:txBody>
                    <a:bodyPr/>
                    <a:lstStyle/>
                    <a:p>
                      <a:pPr marL="0" marR="0" lvl="0" indent="0" algn="l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(n=295)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(n=339)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(n=630)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(n=610)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(n=886)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(n=830)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(n=557)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(n=589)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US" sz="12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depletion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0.86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4504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depletion (serious)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54363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C8ECB4D-3586-4D34-A3A1-37FA38DFFACD}"/>
              </a:ext>
            </a:extLst>
          </p:cNvPr>
          <p:cNvSpPr/>
          <p:nvPr/>
        </p:nvSpPr>
        <p:spPr>
          <a:xfrm>
            <a:off x="0" y="438477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P-value is for interaction between age categories and treatment effect on the occurrence of adverse events; Data are n (%); Includes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patients receiving at least one dose of study drug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43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855A-EAC1-4500-BFF1-453DD28C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370"/>
            <a:ext cx="9144000" cy="827755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  <a:t>Renal safety according to age</a:t>
            </a:r>
            <a:endParaRPr lang="en-US" sz="3200" dirty="0">
              <a:solidFill>
                <a:srgbClr val="00669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390C331-FC50-4CA4-A1FF-3128F0C0CB5F}"/>
              </a:ext>
            </a:extLst>
          </p:cNvPr>
          <p:cNvGraphicFramePr>
            <a:graphicFrameLocks noGrp="1"/>
          </p:cNvGraphicFramePr>
          <p:nvPr/>
        </p:nvGraphicFramePr>
        <p:xfrm>
          <a:off x="216692" y="1096507"/>
          <a:ext cx="8710616" cy="309273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40393">
                  <a:extLst>
                    <a:ext uri="{9D8B030D-6E8A-4147-A177-3AD203B41FA5}">
                      <a16:colId xmlns:a16="http://schemas.microsoft.com/office/drawing/2014/main" val="1334784836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3301235721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1592553725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2199484429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1870346055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950424464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137841288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3598159370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600813015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4204254020"/>
                    </a:ext>
                  </a:extLst>
                </a:gridCol>
              </a:tblGrid>
              <a:tr h="532411">
                <a:tc>
                  <a:txBody>
                    <a:bodyPr/>
                    <a:lstStyle/>
                    <a:p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&lt;55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(n=634)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–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(n=1240)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–7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(n=1716)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≥75 years </a:t>
                      </a:r>
                    </a:p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(n=1146)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GB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value*</a:t>
                      </a:r>
                      <a:endParaRPr lang="en-US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7429205"/>
                  </a:ext>
                </a:extLst>
              </a:tr>
              <a:tr h="425353">
                <a:tc>
                  <a:txBody>
                    <a:bodyPr/>
                    <a:lstStyle/>
                    <a:p>
                      <a:pPr marL="0" marR="0" lvl="0" indent="0" algn="l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patients</a:t>
                      </a:r>
                    </a:p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(n=295)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GB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(n=630)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GB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(n=886)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GB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(n=557)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GB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US" sz="12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Renal 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4504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renal 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54363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Doubling of serum creatinine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C8ECB4D-3586-4D34-A3A1-37FA38DFFACD}"/>
              </a:ext>
            </a:extLst>
          </p:cNvPr>
          <p:cNvSpPr/>
          <p:nvPr/>
        </p:nvSpPr>
        <p:spPr>
          <a:xfrm>
            <a:off x="0" y="441262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P-value is for interaction between age categories and treatment effect on the occurrence of adverse events; Data are n (%); Includes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receiving at least one dose of study drug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4C28A376-FCA0-4574-8193-781B097054F1}"/>
              </a:ext>
            </a:extLst>
          </p:cNvPr>
          <p:cNvGraphicFramePr>
            <a:graphicFrameLocks noGrp="1"/>
          </p:cNvGraphicFramePr>
          <p:nvPr/>
        </p:nvGraphicFramePr>
        <p:xfrm>
          <a:off x="219315" y="1100536"/>
          <a:ext cx="8710616" cy="309273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40393">
                  <a:extLst>
                    <a:ext uri="{9D8B030D-6E8A-4147-A177-3AD203B41FA5}">
                      <a16:colId xmlns:a16="http://schemas.microsoft.com/office/drawing/2014/main" val="1334784836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3301235721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1592553725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2199484429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1870346055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950424464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137841288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3598159370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600813015"/>
                    </a:ext>
                  </a:extLst>
                </a:gridCol>
                <a:gridCol w="852247">
                  <a:extLst>
                    <a:ext uri="{9D8B030D-6E8A-4147-A177-3AD203B41FA5}">
                      <a16:colId xmlns:a16="http://schemas.microsoft.com/office/drawing/2014/main" val="4204254020"/>
                    </a:ext>
                  </a:extLst>
                </a:gridCol>
              </a:tblGrid>
              <a:tr h="532411">
                <a:tc>
                  <a:txBody>
                    <a:bodyPr/>
                    <a:lstStyle/>
                    <a:p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4292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(n=339)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(n=610)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(n=830)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(n=589)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US" sz="12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4504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0.002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54363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14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855A-EAC1-4500-BFF1-453DD28C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370"/>
            <a:ext cx="9144000" cy="827755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  <a:t>Treatment reduction/discontinuation and </a:t>
            </a:r>
            <a:b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6699"/>
                </a:solidFill>
                <a:cs typeface="Arial" panose="020B0604020202020204" pitchFamily="34" charset="0"/>
              </a:rPr>
              <a:t>serious AEs according to age</a:t>
            </a:r>
            <a:endParaRPr lang="en-US" sz="3200" dirty="0">
              <a:solidFill>
                <a:srgbClr val="00669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390C331-FC50-4CA4-A1FF-3128F0C0CB5F}"/>
              </a:ext>
            </a:extLst>
          </p:cNvPr>
          <p:cNvGraphicFramePr>
            <a:graphicFrameLocks noGrp="1"/>
          </p:cNvGraphicFramePr>
          <p:nvPr/>
        </p:nvGraphicFramePr>
        <p:xfrm>
          <a:off x="66906" y="1555849"/>
          <a:ext cx="8978966" cy="236722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85519">
                  <a:extLst>
                    <a:ext uri="{9D8B030D-6E8A-4147-A177-3AD203B41FA5}">
                      <a16:colId xmlns:a16="http://schemas.microsoft.com/office/drawing/2014/main" val="1334784836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3301235721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1592553725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2199484429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1870346055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950424464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137841288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3598159370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600813015"/>
                    </a:ext>
                  </a:extLst>
                </a:gridCol>
                <a:gridCol w="810383">
                  <a:extLst>
                    <a:ext uri="{9D8B030D-6E8A-4147-A177-3AD203B41FA5}">
                      <a16:colId xmlns:a16="http://schemas.microsoft.com/office/drawing/2014/main" val="4204254020"/>
                    </a:ext>
                  </a:extLst>
                </a:gridCol>
              </a:tblGrid>
              <a:tr h="538428">
                <a:tc>
                  <a:txBody>
                    <a:bodyPr/>
                    <a:lstStyle/>
                    <a:p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&lt;55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(n=634)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–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(n=1240)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–7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years </a:t>
                      </a:r>
                    </a:p>
                    <a:p>
                      <a:pPr marL="0" algn="ctr" defTabSz="91422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(n=1716)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≥75 years </a:t>
                      </a:r>
                    </a:p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(n=1146)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GB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value*</a:t>
                      </a:r>
                      <a:endParaRPr lang="en-US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7429205"/>
                  </a:ext>
                </a:extLst>
              </a:tr>
              <a:tr h="276697">
                <a:tc>
                  <a:txBody>
                    <a:bodyPr/>
                    <a:lstStyle/>
                    <a:p>
                      <a:pPr marL="0" marR="0" lvl="0" indent="0" algn="l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(n=295)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(n=339)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(n=630)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(n=610)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(n=886)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(n=830)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 (n=557)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r>
                        <a:rPr lang="en-GB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Dapa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(n=589)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20" rtl="0" eaLnBrk="1" latinLnBrk="0" hangingPunct="1"/>
                      <a:endParaRPr lang="en-US" sz="12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→ permanent  treatment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45046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serious AE (including death)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of study treatment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C8ECB4D-3586-4D34-A3A1-37FA38DFFACD}"/>
              </a:ext>
            </a:extLst>
          </p:cNvPr>
          <p:cNvSpPr/>
          <p:nvPr/>
        </p:nvSpPr>
        <p:spPr>
          <a:xfrm>
            <a:off x="0" y="457971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P-value is for interaction between age categories and treatment effect on the occurrence of adverse events; Data are n (%); Includes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receiving at least one dose of study drug;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Discontin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., discontinuation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4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CA6F-3C30-48E0-A229-28069648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625"/>
            <a:ext cx="9144000" cy="85725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6699"/>
                </a:solidFill>
                <a:latin typeface="+mn-lt"/>
                <a:cs typeface="Arial" panose="020B0604020202020204" pitchFamily="34" charset="0"/>
              </a:rPr>
              <a:t>Disclosure</a:t>
            </a:r>
            <a:endParaRPr lang="en-US" sz="3200" b="1" dirty="0">
              <a:solidFill>
                <a:srgbClr val="0066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A0BB-EF57-4B9E-A139-8F353F226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9505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 Martinez reports personal fees from AstraZeneca during the conduct of the study.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has received research grants/honoraria from BMS,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Cardiorentis,Lilly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Milestone, Novartis,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Pfizer,Sanofi,Servier,Takeda,Vifor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68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657551-E15C-47AF-A7CB-8D1351AC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044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6699"/>
                </a:solidFill>
                <a:latin typeface="+mn-lt"/>
                <a:cs typeface="Arial" panose="020B0604020202020204" pitchFamily="34" charset="0"/>
              </a:rPr>
              <a:t>Summary and 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AC8DA-EF9E-4981-A278-A014CF0D4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18" y="606346"/>
            <a:ext cx="9015413" cy="4384199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Dapagliflozin reduced the risk of worsening HF events and CV death, and improved symptoms, in patients with HFrEF, when added to standard therapy. </a:t>
            </a:r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benefits were consistent across the range of ages studied.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relative and absolute risk reductions in death and hospitalization were substantial and clinically important.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The absolute benefits in older patients were large because they were at higher risk than younger patients.</a:t>
            </a: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Dapagliflozin was well tolerated, and the rate of treatment discontinuation was low,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in all age groups.</a:t>
            </a: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Dapagliflozin offers a new approach to the treatment of HFrEF, </a:t>
            </a:r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irrespective of age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4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85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30A13920-4F2C-2F49-9F06-277D29A38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930" y="1314450"/>
            <a:ext cx="8498205" cy="3077308"/>
          </a:xfrm>
        </p:spPr>
        <p:txBody>
          <a:bodyPr>
            <a:normAutofit fontScale="47500" lnSpcReduction="20000"/>
          </a:bodyPr>
          <a:lstStyle/>
          <a:p>
            <a:r>
              <a:rPr lang="fr-FR" sz="2550" dirty="0"/>
              <a:t>Circulation. 2019;</a:t>
            </a:r>
            <a:r>
              <a:rPr lang="en-US" sz="2550" dirty="0"/>
              <a:t> [published online ahead of print].</a:t>
            </a:r>
            <a:r>
              <a:rPr lang="fr-FR" sz="2550" dirty="0"/>
              <a:t> DOI: </a:t>
            </a:r>
            <a:r>
              <a:rPr lang="en-US" sz="2550" dirty="0"/>
              <a:t>10.1161/CIRCULATIONAHA.119.044133</a:t>
            </a:r>
            <a:endParaRPr lang="en-US" sz="3000" dirty="0"/>
          </a:p>
          <a:p>
            <a:endParaRPr lang="en-US" dirty="0"/>
          </a:p>
          <a:p>
            <a:pPr algn="ctr">
              <a:spcBef>
                <a:spcPts val="0"/>
              </a:spcBef>
            </a:pPr>
            <a:r>
              <a:rPr lang="en-US" sz="3450" b="1" dirty="0"/>
              <a:t>Efficacy and safety of dapagliflozin in </a:t>
            </a:r>
            <a:r>
              <a:rPr lang="en-US" sz="3450" b="1" dirty="0" err="1"/>
              <a:t>HFrEF</a:t>
            </a:r>
            <a:r>
              <a:rPr lang="en-US" sz="3450" b="1" dirty="0"/>
              <a:t> according to age: </a:t>
            </a:r>
            <a:br>
              <a:rPr lang="en-US" sz="3450" b="1" dirty="0"/>
            </a:br>
            <a:r>
              <a:rPr lang="en-US" sz="3450" b="1" dirty="0"/>
              <a:t>insights from DAPA-HF</a:t>
            </a:r>
          </a:p>
          <a:p>
            <a:pPr algn="ctr"/>
            <a:r>
              <a:rPr lang="en-US" sz="2550" dirty="0"/>
              <a:t>Felipe A. Martinez, MD; Matteo Serenelli, MD; Jose C. </a:t>
            </a:r>
            <a:r>
              <a:rPr lang="en-US" sz="2550" dirty="0" err="1"/>
              <a:t>Nicolau</a:t>
            </a:r>
            <a:r>
              <a:rPr lang="en-US" sz="2550" dirty="0"/>
              <a:t>, MD, PhD; Mark C. Petrie, MBChB;  </a:t>
            </a:r>
            <a:r>
              <a:rPr lang="en-US" sz="2550" dirty="0" err="1"/>
              <a:t>Chern-En</a:t>
            </a:r>
            <a:r>
              <a:rPr lang="en-US" sz="2550" dirty="0"/>
              <a:t> Chiang, MD, PhD; Sergey Tereshchenko, PhD; Scott D. Solomon, MD; </a:t>
            </a:r>
            <a:br>
              <a:rPr lang="en-US" sz="2550" dirty="0"/>
            </a:br>
            <a:r>
              <a:rPr lang="en-US" sz="2550" dirty="0"/>
              <a:t>Silvio E. </a:t>
            </a:r>
            <a:r>
              <a:rPr lang="en-US" sz="2550" dirty="0" err="1"/>
              <a:t>Inzucchi</a:t>
            </a:r>
            <a:r>
              <a:rPr lang="en-US" sz="2550" dirty="0"/>
              <a:t>, MD; Lars </a:t>
            </a:r>
            <a:r>
              <a:rPr lang="en-US" sz="2550" dirty="0" err="1"/>
              <a:t>Køber</a:t>
            </a:r>
            <a:r>
              <a:rPr lang="en-US" sz="2550" dirty="0"/>
              <a:t>, MD, </a:t>
            </a:r>
            <a:r>
              <a:rPr lang="en-US" sz="2550" dirty="0" err="1"/>
              <a:t>DMSc</a:t>
            </a:r>
            <a:r>
              <a:rPr lang="en-US" sz="2550" dirty="0"/>
              <a:t>; Mikhail N. Kosiborod, MD; Piotr </a:t>
            </a:r>
            <a:r>
              <a:rPr lang="en-US" sz="2550" dirty="0" err="1"/>
              <a:t>Ponikowski</a:t>
            </a:r>
            <a:r>
              <a:rPr lang="en-US" sz="2550" dirty="0"/>
              <a:t>, MD, PhD; Marc S. Sabatine, MD, MPH; David L. </a:t>
            </a:r>
            <a:r>
              <a:rPr lang="en-US" sz="2550" dirty="0" err="1"/>
              <a:t>DeMets</a:t>
            </a:r>
            <a:r>
              <a:rPr lang="en-US" sz="2550" dirty="0"/>
              <a:t>, PhD; Monika Dutkiewicz-Piasecka MD; Olof Bengtsson Ph. </a:t>
            </a:r>
            <a:r>
              <a:rPr lang="en-US" sz="2550" dirty="0" err="1"/>
              <a:t>Lic</a:t>
            </a:r>
            <a:r>
              <a:rPr lang="en-US" sz="2550" dirty="0"/>
              <a:t>; Mikaela </a:t>
            </a:r>
            <a:r>
              <a:rPr lang="en-US" sz="2550" dirty="0" err="1"/>
              <a:t>Sjöstrand</a:t>
            </a:r>
            <a:r>
              <a:rPr lang="en-US" sz="2550" dirty="0"/>
              <a:t>, MD, PhD; Anna Maria </a:t>
            </a:r>
            <a:r>
              <a:rPr lang="en-US" sz="2550" dirty="0" err="1"/>
              <a:t>Langkilde</a:t>
            </a:r>
            <a:r>
              <a:rPr lang="en-US" sz="2550" dirty="0"/>
              <a:t>, MD, PhD; Pardeep </a:t>
            </a:r>
            <a:r>
              <a:rPr lang="en-US" sz="2550" dirty="0" err="1"/>
              <a:t>Jhund</a:t>
            </a:r>
            <a:r>
              <a:rPr lang="en-US" sz="2550" dirty="0"/>
              <a:t>, MD PhD; </a:t>
            </a:r>
            <a:br>
              <a:rPr lang="en-US" sz="2550" dirty="0"/>
            </a:br>
            <a:r>
              <a:rPr lang="en-US" sz="2550" dirty="0"/>
              <a:t>John JV McMurray, MD</a:t>
            </a:r>
            <a:endParaRPr lang="en-US" sz="3000" dirty="0"/>
          </a:p>
          <a:p>
            <a:pPr algn="ctr"/>
            <a:r>
              <a:rPr lang="en-US" sz="3150" b="1" i="1" dirty="0"/>
              <a:t>Circulation</a:t>
            </a:r>
          </a:p>
          <a:p>
            <a:pPr algn="ctr"/>
            <a:r>
              <a:rPr lang="en-US" sz="3150" dirty="0"/>
              <a:t>https://www.ahajournals.org/doi/10.1161/CIRCULATIONAHA.119.044133</a:t>
            </a:r>
            <a:endParaRPr lang="en-US" sz="3825" dirty="0"/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8E38223B-CDD4-4258-B331-E730484EB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98" y="119229"/>
            <a:ext cx="5002647" cy="104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36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DC9D6-08BB-47C5-8C6D-C7AB2EC094A0}"/>
              </a:ext>
            </a:extLst>
          </p:cNvPr>
          <p:cNvSpPr txBox="1"/>
          <p:nvPr/>
        </p:nvSpPr>
        <p:spPr>
          <a:xfrm>
            <a:off x="97576" y="1562914"/>
            <a:ext cx="9108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THANKS 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1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657551-E15C-47AF-A7CB-8D1351AC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29" y="66250"/>
            <a:ext cx="9144000" cy="85725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6699"/>
                </a:solidFill>
                <a:latin typeface="+mn-lt"/>
                <a:cs typeface="Arial" panose="020B0604020202020204" pitchFamily="34" charset="0"/>
              </a:rPr>
              <a:t>Background (1)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AC8DA-EF9E-4981-A278-A014CF0D4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91" y="1068636"/>
            <a:ext cx="8895361" cy="33197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many countries, the number of elderly patients with heart failure (HF) is increasing.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other geographic regions (such as Latin America, Africa and Asia), people with HF are often younger than those in North America and Western Europe.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Therefore, it is very important to understand the efficacy and safety of new treatments in all age groups. </a:t>
            </a:r>
          </a:p>
        </p:txBody>
      </p:sp>
    </p:spTree>
    <p:extLst>
      <p:ext uri="{BB962C8B-B14F-4D97-AF65-F5344CB8AC3E}">
        <p14:creationId xmlns:p14="http://schemas.microsoft.com/office/powerpoint/2010/main" val="330658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657551-E15C-47AF-A7CB-8D1351AC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826"/>
            <a:ext cx="9144000" cy="825036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6699"/>
                </a:solidFill>
                <a:latin typeface="+mn-lt"/>
                <a:cs typeface="Arial" panose="020B0604020202020204" pitchFamily="34" charset="0"/>
              </a:rPr>
              <a:t>Background 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AC8DA-EF9E-4981-A278-A014CF0D4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50" y="911862"/>
            <a:ext cx="8709434" cy="331977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Tolerability is a particular concern in the elderly, not only because of advanced age and comorbidity, but also because of polypharmacy.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benefit of therapy may also be questioned in the elderly.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examined the efficacy and safety of dapagliflozin according to age in a </a:t>
            </a:r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hoc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DAPA-HF, 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placebo-controlled trial in which dapagliflozin was added to other guideline-recommended therapies in patients with HF and reduced ejection fraction (HFrEF).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  <a:buNone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94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49FA2-2074-4561-B1A2-9CAFF1AA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92"/>
            <a:ext cx="9138362" cy="536565"/>
          </a:xfrm>
        </p:spPr>
        <p:txBody>
          <a:bodyPr>
            <a:noAutofit/>
          </a:bodyPr>
          <a:lstStyle/>
          <a:p>
            <a:r>
              <a:rPr lang="sv-SE" sz="3600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DAPA-HF Design</a:t>
            </a:r>
            <a:endParaRPr lang="sv-SE" sz="3600" b="1" dirty="0">
              <a:solidFill>
                <a:srgbClr val="006699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405906" y="2423716"/>
            <a:ext cx="9118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317724" y="1690292"/>
            <a:ext cx="447675" cy="733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17724" y="2423716"/>
            <a:ext cx="447675" cy="6096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273217" y="1178281"/>
            <a:ext cx="22021" cy="233890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762152" y="1664745"/>
            <a:ext cx="4450904" cy="238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765398" y="3008258"/>
            <a:ext cx="4457700" cy="1349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3" name="Straight Connector 52"/>
          <p:cNvCxnSpPr>
            <a:cxnSpLocks/>
          </p:cNvCxnSpPr>
          <p:nvPr/>
        </p:nvCxnSpPr>
        <p:spPr>
          <a:xfrm flipH="1">
            <a:off x="2416902" y="1208792"/>
            <a:ext cx="5143" cy="121492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dash"/>
            <a:miter lim="800000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H="1">
            <a:off x="4224445" y="3032638"/>
            <a:ext cx="4974" cy="54864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23898" y="1472264"/>
            <a:ext cx="2497087" cy="191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Inclusion:</a:t>
            </a: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NYHA class II-IV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LVEF ≤40%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NT-proBNP ≥600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pg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/ml*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Exclusion: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eGFR &lt;30 ml/min/1.73 m</a:t>
            </a:r>
            <a:r>
              <a:rPr kumimoji="0" lang="en-GB" sz="1400" b="1" i="0" u="none" strike="noStrike" kern="1200" cap="none" spc="0" normalizeH="0" baseline="3000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SBP &lt;95 mmHg</a:t>
            </a: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type 1 diabetes</a:t>
            </a: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3676427" y="1748688"/>
            <a:ext cx="98826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N=2371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3676427" y="2632427"/>
            <a:ext cx="920141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N=2373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5605504" y="1748688"/>
            <a:ext cx="974266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Placebo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4710286" y="2430059"/>
            <a:ext cx="2764702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Dapagliflozin</a:t>
            </a:r>
          </a:p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 10 mg once daily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6999037" y="1725331"/>
            <a:ext cx="2181681" cy="122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≥844 Primary endpoints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0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Composite of: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CV death</a:t>
            </a: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HF hospitalization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18" marR="0" lvl="0" indent="-171418" algn="l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Urgent HF visit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1485817" y="4330739"/>
            <a:ext cx="1208117" cy="28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Day  −14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6878384" y="3750370"/>
            <a:ext cx="1714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Visit 6  etc.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1836684" y="3750370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Visit 1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6012212" y="3750370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Visit 5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4891197" y="3750370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Visit 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3747884" y="3750370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Visit 3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2857378" y="3750370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Visit 2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6012211" y="4328453"/>
            <a:ext cx="960509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Day 120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4891197" y="4328453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Day 60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1" name="Text Box 2"/>
          <p:cNvSpPr txBox="1">
            <a:spLocks noChangeArrowheads="1"/>
          </p:cNvSpPr>
          <p:nvPr/>
        </p:nvSpPr>
        <p:spPr bwMode="auto">
          <a:xfrm>
            <a:off x="2857378" y="4328453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Day 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2" name="Text Box 2"/>
          <p:cNvSpPr txBox="1">
            <a:spLocks noChangeArrowheads="1"/>
          </p:cNvSpPr>
          <p:nvPr/>
        </p:nvSpPr>
        <p:spPr bwMode="auto">
          <a:xfrm>
            <a:off x="3780900" y="4328453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Day 14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3" name="Text Box 2"/>
          <p:cNvSpPr txBox="1">
            <a:spLocks noChangeArrowheads="1"/>
          </p:cNvSpPr>
          <p:nvPr/>
        </p:nvSpPr>
        <p:spPr bwMode="auto">
          <a:xfrm>
            <a:off x="6804306" y="4328453"/>
            <a:ext cx="218168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Every 120 days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1485817" y="828085"/>
            <a:ext cx="128437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Enrolment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2724309" y="828085"/>
            <a:ext cx="1704329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24" tIns="45712" rIns="91424" bIns="45712" anchor="t" anchorCtr="0">
            <a:no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Randomization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5341574" y="3032638"/>
            <a:ext cx="4974" cy="54864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94" name="Straight Connector 93"/>
          <p:cNvCxnSpPr/>
          <p:nvPr/>
        </p:nvCxnSpPr>
        <p:spPr>
          <a:xfrm flipH="1">
            <a:off x="6438350" y="3032638"/>
            <a:ext cx="4974" cy="54864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95" name="Straight Connector 94"/>
          <p:cNvCxnSpPr/>
          <p:nvPr/>
        </p:nvCxnSpPr>
        <p:spPr>
          <a:xfrm flipH="1">
            <a:off x="7518470" y="3032638"/>
            <a:ext cx="4974" cy="54864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87" name="Rectangle 86"/>
          <p:cNvSpPr/>
          <p:nvPr/>
        </p:nvSpPr>
        <p:spPr>
          <a:xfrm rot="2069819" flipH="1">
            <a:off x="4802007" y="3330279"/>
            <a:ext cx="17585" cy="144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29701" y="2965378"/>
            <a:ext cx="85733" cy="119047"/>
            <a:chOff x="4367202" y="3857625"/>
            <a:chExt cx="85733" cy="119047"/>
          </a:xfrm>
        </p:grpSpPr>
        <p:cxnSp>
          <p:nvCxnSpPr>
            <p:cNvPr id="54" name="Straight Connector 53"/>
            <p:cNvCxnSpPr/>
            <p:nvPr/>
          </p:nvCxnSpPr>
          <p:spPr>
            <a:xfrm flipH="1">
              <a:off x="4367202" y="3857625"/>
              <a:ext cx="42873" cy="95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410062" y="3881437"/>
              <a:ext cx="42873" cy="95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5906038" y="2965378"/>
            <a:ext cx="85733" cy="119047"/>
            <a:chOff x="4367202" y="3857625"/>
            <a:chExt cx="85733" cy="119047"/>
          </a:xfrm>
        </p:grpSpPr>
        <p:cxnSp>
          <p:nvCxnSpPr>
            <p:cNvPr id="90" name="Straight Connector 89"/>
            <p:cNvCxnSpPr/>
            <p:nvPr/>
          </p:nvCxnSpPr>
          <p:spPr>
            <a:xfrm flipH="1">
              <a:off x="4367202" y="3857625"/>
              <a:ext cx="42873" cy="95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4410062" y="3881437"/>
              <a:ext cx="42873" cy="95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6977601" y="2965378"/>
            <a:ext cx="85733" cy="119047"/>
            <a:chOff x="4367202" y="3857625"/>
            <a:chExt cx="85733" cy="119047"/>
          </a:xfrm>
        </p:grpSpPr>
        <p:cxnSp>
          <p:nvCxnSpPr>
            <p:cNvPr id="96" name="Straight Connector 95"/>
            <p:cNvCxnSpPr/>
            <p:nvPr/>
          </p:nvCxnSpPr>
          <p:spPr>
            <a:xfrm flipH="1">
              <a:off x="4367202" y="3857625"/>
              <a:ext cx="42873" cy="95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410062" y="3881437"/>
              <a:ext cx="42873" cy="95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02360DD-9CF3-4EE8-B750-07D62BB4FC3A}"/>
              </a:ext>
            </a:extLst>
          </p:cNvPr>
          <p:cNvSpPr/>
          <p:nvPr/>
        </p:nvSpPr>
        <p:spPr>
          <a:xfrm>
            <a:off x="97504" y="4821029"/>
            <a:ext cx="86622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*≥400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pg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/ml if HF hospitalization within ≤12 months; ≥900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pg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/ml if atrial fibrillation/flutter</a:t>
            </a:r>
          </a:p>
        </p:txBody>
      </p:sp>
    </p:spTree>
    <p:extLst>
      <p:ext uri="{BB962C8B-B14F-4D97-AF65-F5344CB8AC3E}">
        <p14:creationId xmlns:p14="http://schemas.microsoft.com/office/powerpoint/2010/main" val="92534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657551-E15C-47AF-A7CB-8D1351AC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709227"/>
          </a:xfrm>
        </p:spPr>
        <p:txBody>
          <a:bodyPr>
            <a:noAutofit/>
          </a:bodyPr>
          <a:lstStyle/>
          <a:p>
            <a:pPr lvl="0" defTabSz="457200">
              <a:defRPr/>
            </a:pPr>
            <a:r>
              <a:rPr lang="en-GB" sz="3200" b="1" dirty="0">
                <a:solidFill>
                  <a:srgbClr val="006699"/>
                </a:solidFill>
                <a:latin typeface="+mn-lt"/>
                <a:cs typeface="Arial" panose="020B0604020202020204" pitchFamily="34" charset="0"/>
              </a:rPr>
              <a:t>Statistical methods</a:t>
            </a:r>
            <a:endParaRPr lang="en-US" sz="3200" b="1" dirty="0">
              <a:solidFill>
                <a:srgbClr val="0066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AC8DA-EF9E-4981-A278-A014CF0D4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77" y="764930"/>
            <a:ext cx="8944823" cy="4141268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Age considered as both a categorical (&lt;55, 55–64, 65–74, ≥75 years) and continuous variable.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Time-to-event data analysed using Kaplan–Meier estimates and Cox proportional-hazards models.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semiparametric proportional-rates model (LWYY) used to calculate total (including recurrent) events. 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fractional polynomial was constructed with age and entered into the model as an interaction term with treatment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2700"/>
              </a:lnSpc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SzPct val="1100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interaction between age &amp; treatment for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pre-specified safety outcomes was tested in a logistic regression model.</a:t>
            </a:r>
          </a:p>
        </p:txBody>
      </p:sp>
    </p:spTree>
    <p:extLst>
      <p:ext uri="{BB962C8B-B14F-4D97-AF65-F5344CB8AC3E}">
        <p14:creationId xmlns:p14="http://schemas.microsoft.com/office/powerpoint/2010/main" val="223482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DC9D6-08BB-47C5-8C6D-C7AB2EC094A0}"/>
              </a:ext>
            </a:extLst>
          </p:cNvPr>
          <p:cNvSpPr txBox="1"/>
          <p:nvPr/>
        </p:nvSpPr>
        <p:spPr>
          <a:xfrm>
            <a:off x="17748" y="2187029"/>
            <a:ext cx="910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4777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855A-EAC1-4500-BFF1-453DD28C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9023"/>
            <a:ext cx="9143999" cy="570227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6699"/>
                </a:solidFill>
              </a:rPr>
              <a:t>Key baseline characteristics according to age</a:t>
            </a:r>
            <a:endParaRPr lang="en-US" sz="3200" b="1" dirty="0">
              <a:solidFill>
                <a:srgbClr val="006699"/>
              </a:solidFill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07397D76-97E0-46EB-B521-DA9CB42AE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31649"/>
              </p:ext>
            </p:extLst>
          </p:nvPr>
        </p:nvGraphicFramePr>
        <p:xfrm>
          <a:off x="121330" y="1110199"/>
          <a:ext cx="8803207" cy="368776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183891">
                  <a:extLst>
                    <a:ext uri="{9D8B030D-6E8A-4147-A177-3AD203B41FA5}">
                      <a16:colId xmlns:a16="http://schemas.microsoft.com/office/drawing/2014/main" val="104590067"/>
                    </a:ext>
                  </a:extLst>
                </a:gridCol>
                <a:gridCol w="1208939">
                  <a:extLst>
                    <a:ext uri="{9D8B030D-6E8A-4147-A177-3AD203B41FA5}">
                      <a16:colId xmlns:a16="http://schemas.microsoft.com/office/drawing/2014/main" val="3991112990"/>
                    </a:ext>
                  </a:extLst>
                </a:gridCol>
                <a:gridCol w="1208939">
                  <a:extLst>
                    <a:ext uri="{9D8B030D-6E8A-4147-A177-3AD203B41FA5}">
                      <a16:colId xmlns:a16="http://schemas.microsoft.com/office/drawing/2014/main" val="1798529054"/>
                    </a:ext>
                  </a:extLst>
                </a:gridCol>
                <a:gridCol w="1208939">
                  <a:extLst>
                    <a:ext uri="{9D8B030D-6E8A-4147-A177-3AD203B41FA5}">
                      <a16:colId xmlns:a16="http://schemas.microsoft.com/office/drawing/2014/main" val="2799344905"/>
                    </a:ext>
                  </a:extLst>
                </a:gridCol>
                <a:gridCol w="1208939">
                  <a:extLst>
                    <a:ext uri="{9D8B030D-6E8A-4147-A177-3AD203B41FA5}">
                      <a16:colId xmlns:a16="http://schemas.microsoft.com/office/drawing/2014/main" val="1697367563"/>
                    </a:ext>
                  </a:extLst>
                </a:gridCol>
                <a:gridCol w="783560">
                  <a:extLst>
                    <a:ext uri="{9D8B030D-6E8A-4147-A177-3AD203B41FA5}">
                      <a16:colId xmlns:a16="http://schemas.microsoft.com/office/drawing/2014/main" val="3650597987"/>
                    </a:ext>
                  </a:extLst>
                </a:gridCol>
              </a:tblGrid>
              <a:tr h="641801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&lt;55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(n=636)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r>
                        <a:rPr lang="en-GB" sz="1400" dirty="0">
                          <a:latin typeface="Arial"/>
                          <a:cs typeface="Arial"/>
                          <a:sym typeface="Symbol" panose="05050102010706020507" pitchFamily="18" charset="2"/>
                        </a:rPr>
                        <a:t>–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(n=1242)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GB" sz="1400" dirty="0">
                          <a:latin typeface="Arial"/>
                          <a:cs typeface="Arial"/>
                          <a:sym typeface="Symbol" panose="05050102010706020507" pitchFamily="18" charset="2"/>
                        </a:rPr>
                        <a:t>–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7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(n=1717)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≥75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(n=1149)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for trend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4782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years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715729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Female, n (%)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8901303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Atrial fibrillation n (%)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1400" b="0" i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0010054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 MI, n (%)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16670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Hypertension, n (%) 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4103320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2 diabetes,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0.50</a:t>
                      </a:r>
                      <a:endParaRPr lang="en-GB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941003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marL="0" marR="0" lvl="0" indent="0" algn="l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eGFR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mL/min/1.73 m</a:t>
                      </a:r>
                      <a:r>
                        <a:rPr lang="en-GB" sz="14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7347837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marL="0" marR="0" lvl="0" indent="0" algn="l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eGFR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&lt;60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mL/min/1.73 m</a:t>
                      </a:r>
                      <a:r>
                        <a:rPr lang="en-GB" sz="14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n (%)</a:t>
                      </a:r>
                      <a:endParaRPr kumimoji="0" lang="en-US" sz="14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&lt;0.001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892896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SBP</a:t>
                      </a:r>
                      <a:r>
                        <a:rPr lang="en-GB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mmHg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1204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2C9B52A-E445-4D7F-9CE2-9E8DF0155C2C}"/>
              </a:ext>
            </a:extLst>
          </p:cNvPr>
          <p:cNvSpPr/>
          <p:nvPr/>
        </p:nvSpPr>
        <p:spPr>
          <a:xfrm>
            <a:off x="0" y="4866501"/>
            <a:ext cx="9143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Data are mean or n (%); eGFR, estimated glomerular filtration rate; MI, myocardial infarction; SBP, systolic blood pressure.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B8E145-657A-4545-9C25-77F0EA8966F0}"/>
              </a:ext>
            </a:extLst>
          </p:cNvPr>
          <p:cNvSpPr/>
          <p:nvPr/>
        </p:nvSpPr>
        <p:spPr>
          <a:xfrm>
            <a:off x="0" y="65410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age 67 (range 22-94) years, 36% of patients were aged 66–75 years and 21% were &gt;75 years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5296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855A-EAC1-4500-BFF1-453DD28C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9023"/>
            <a:ext cx="9143999" cy="570227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6699"/>
                </a:solidFill>
              </a:rPr>
              <a:t>Heart failure characteristics according to age</a:t>
            </a:r>
            <a:endParaRPr lang="en-US" sz="3200" b="1" dirty="0">
              <a:solidFill>
                <a:srgbClr val="006699"/>
              </a:solidFill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07397D76-97E0-46EB-B521-DA9CB42AE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022563"/>
              </p:ext>
            </p:extLst>
          </p:nvPr>
        </p:nvGraphicFramePr>
        <p:xfrm>
          <a:off x="215900" y="788479"/>
          <a:ext cx="8712199" cy="350250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63235">
                  <a:extLst>
                    <a:ext uri="{9D8B030D-6E8A-4147-A177-3AD203B41FA5}">
                      <a16:colId xmlns:a16="http://schemas.microsoft.com/office/drawing/2014/main" val="104590067"/>
                    </a:ext>
                  </a:extLst>
                </a:gridCol>
                <a:gridCol w="1241351">
                  <a:extLst>
                    <a:ext uri="{9D8B030D-6E8A-4147-A177-3AD203B41FA5}">
                      <a16:colId xmlns:a16="http://schemas.microsoft.com/office/drawing/2014/main" val="3991112990"/>
                    </a:ext>
                  </a:extLst>
                </a:gridCol>
                <a:gridCol w="1241351">
                  <a:extLst>
                    <a:ext uri="{9D8B030D-6E8A-4147-A177-3AD203B41FA5}">
                      <a16:colId xmlns:a16="http://schemas.microsoft.com/office/drawing/2014/main" val="1798529054"/>
                    </a:ext>
                  </a:extLst>
                </a:gridCol>
                <a:gridCol w="1241351">
                  <a:extLst>
                    <a:ext uri="{9D8B030D-6E8A-4147-A177-3AD203B41FA5}">
                      <a16:colId xmlns:a16="http://schemas.microsoft.com/office/drawing/2014/main" val="2799344905"/>
                    </a:ext>
                  </a:extLst>
                </a:gridCol>
                <a:gridCol w="1241351">
                  <a:extLst>
                    <a:ext uri="{9D8B030D-6E8A-4147-A177-3AD203B41FA5}">
                      <a16:colId xmlns:a16="http://schemas.microsoft.com/office/drawing/2014/main" val="1697367563"/>
                    </a:ext>
                  </a:extLst>
                </a:gridCol>
                <a:gridCol w="783560">
                  <a:extLst>
                    <a:ext uri="{9D8B030D-6E8A-4147-A177-3AD203B41FA5}">
                      <a16:colId xmlns:a16="http://schemas.microsoft.com/office/drawing/2014/main" val="3650597987"/>
                    </a:ext>
                  </a:extLst>
                </a:gridCol>
              </a:tblGrid>
              <a:tr h="60466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&lt;55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(n=636)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r>
                        <a:rPr lang="en-GB" sz="1400" dirty="0">
                          <a:latin typeface="Arial"/>
                          <a:cs typeface="Arial"/>
                          <a:sym typeface="Symbol" panose="05050102010706020507" pitchFamily="18" charset="2"/>
                        </a:rPr>
                        <a:t>–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(n=1242)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GB" sz="1400" dirty="0">
                          <a:latin typeface="Arial"/>
                          <a:cs typeface="Arial"/>
                          <a:sym typeface="Symbol" panose="05050102010706020507" pitchFamily="18" charset="2"/>
                        </a:rPr>
                        <a:t>–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7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(n=1717)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≥75 years </a:t>
                      </a:r>
                      <a:b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(n=1149)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for trend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4782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Ischemic etiology, n (%)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&lt;0.001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715729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NYHA class, n (%)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</a:t>
                      </a:r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8901303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010054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III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816670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IV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4103320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KCCQ-TSS (score out of 100)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941003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 HF hospitalization, n (%)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0.042</a:t>
                      </a:r>
                      <a:endParaRPr lang="en-GB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7347837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Ejection fraction,</a:t>
                      </a:r>
                      <a:r>
                        <a:rPr lang="en-US" sz="1400" b="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14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3892896"/>
                  </a:ext>
                </a:extLst>
              </a:tr>
              <a:tr h="321983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NTproBNP, pg/mL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91204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2C9B52A-E445-4D7F-9CE2-9E8DF0155C2C}"/>
              </a:ext>
            </a:extLst>
          </p:cNvPr>
          <p:cNvSpPr/>
          <p:nvPr/>
        </p:nvSpPr>
        <p:spPr>
          <a:xfrm>
            <a:off x="84749" y="4534639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Data are mean KCCQ and NT-proBNP median) or n (%); HF, heart failure; NTproBNP,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N-terminal pro B-type natriuretic peptide; KCCQ-TSS, Kansas City Cardiomyopathy Questionnaire –Total Symptom Score;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NYHA, New York Heart Association</a:t>
            </a:r>
          </a:p>
        </p:txBody>
      </p:sp>
    </p:spTree>
    <p:extLst>
      <p:ext uri="{BB962C8B-B14F-4D97-AF65-F5344CB8AC3E}">
        <p14:creationId xmlns:p14="http://schemas.microsoft.com/office/powerpoint/2010/main" val="675834789"/>
      </p:ext>
    </p:extLst>
  </p:cSld>
  <p:clrMapOvr>
    <a:masterClrMapping/>
  </p:clrMapOvr>
</p:sld>
</file>

<file path=ppt/theme/theme1.xml><?xml version="1.0" encoding="utf-8"?>
<a:theme xmlns:a="http://schemas.openxmlformats.org/drawingml/2006/main" name="11_mod2-ed1-2">
  <a:themeElements>
    <a:clrScheme name="">
      <a:dk1>
        <a:srgbClr val="000000"/>
      </a:dk1>
      <a:lt1>
        <a:srgbClr val="FFFFFF"/>
      </a:lt1>
      <a:dk2>
        <a:srgbClr val="D10373"/>
      </a:dk2>
      <a:lt2>
        <a:srgbClr val="C2C3D4"/>
      </a:lt2>
      <a:accent1>
        <a:srgbClr val="789F43"/>
      </a:accent1>
      <a:accent2>
        <a:srgbClr val="00ADB5"/>
      </a:accent2>
      <a:accent3>
        <a:srgbClr val="FFFFFF"/>
      </a:accent3>
      <a:accent4>
        <a:srgbClr val="000000"/>
      </a:accent4>
      <a:accent5>
        <a:srgbClr val="BECDB0"/>
      </a:accent5>
      <a:accent6>
        <a:srgbClr val="009CA4"/>
      </a:accent6>
      <a:hlink>
        <a:srgbClr val="652292"/>
      </a:hlink>
      <a:folHlink>
        <a:srgbClr val="889090"/>
      </a:folHlink>
    </a:clrScheme>
    <a:fontScheme name="11_mod2-ed1-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_mod2-ed1-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8">
        <a:dk1>
          <a:srgbClr val="001760"/>
        </a:dk1>
        <a:lt1>
          <a:srgbClr val="FFFFFF"/>
        </a:lt1>
        <a:dk2>
          <a:srgbClr val="00007E"/>
        </a:dk2>
        <a:lt2>
          <a:srgbClr val="FFFF00"/>
        </a:lt2>
        <a:accent1>
          <a:srgbClr val="00FFFF"/>
        </a:accent1>
        <a:accent2>
          <a:srgbClr val="36D842"/>
        </a:accent2>
        <a:accent3>
          <a:srgbClr val="AAAAC0"/>
        </a:accent3>
        <a:accent4>
          <a:srgbClr val="DADADA"/>
        </a:accent4>
        <a:accent5>
          <a:srgbClr val="AAFF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9">
        <a:dk1>
          <a:srgbClr val="001760"/>
        </a:dk1>
        <a:lt1>
          <a:srgbClr val="FFFFFF"/>
        </a:lt1>
        <a:dk2>
          <a:srgbClr val="00007E"/>
        </a:dk2>
        <a:lt2>
          <a:srgbClr val="FFFF00"/>
        </a:lt2>
        <a:accent1>
          <a:srgbClr val="9966FF"/>
        </a:accent1>
        <a:accent2>
          <a:srgbClr val="36D842"/>
        </a:accent2>
        <a:accent3>
          <a:srgbClr val="AAAAC0"/>
        </a:accent3>
        <a:accent4>
          <a:srgbClr val="DADADA"/>
        </a:accent4>
        <a:accent5>
          <a:srgbClr val="CA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0">
        <a:dk1>
          <a:srgbClr val="001760"/>
        </a:dk1>
        <a:lt1>
          <a:srgbClr val="FFFFFF"/>
        </a:lt1>
        <a:dk2>
          <a:srgbClr val="00007E"/>
        </a:dk2>
        <a:lt2>
          <a:srgbClr val="FFFF00"/>
        </a:lt2>
        <a:accent1>
          <a:srgbClr val="CC66FF"/>
        </a:accent1>
        <a:accent2>
          <a:srgbClr val="36D842"/>
        </a:accent2>
        <a:accent3>
          <a:srgbClr val="AAAAC0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1">
        <a:dk1>
          <a:srgbClr val="001760"/>
        </a:dk1>
        <a:lt1>
          <a:srgbClr val="FFFFFF"/>
        </a:lt1>
        <a:dk2>
          <a:srgbClr val="151C53"/>
        </a:dk2>
        <a:lt2>
          <a:srgbClr val="FFFF00"/>
        </a:lt2>
        <a:accent1>
          <a:srgbClr val="CC66FF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2">
        <a:dk1>
          <a:srgbClr val="001760"/>
        </a:dk1>
        <a:lt1>
          <a:srgbClr val="FFFFFF"/>
        </a:lt1>
        <a:dk2>
          <a:srgbClr val="151C53"/>
        </a:dk2>
        <a:lt2>
          <a:srgbClr val="FFCC00"/>
        </a:lt2>
        <a:accent1>
          <a:srgbClr val="CC66FF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3">
        <a:dk1>
          <a:srgbClr val="09072F"/>
        </a:dk1>
        <a:lt1>
          <a:srgbClr val="FFFFFF"/>
        </a:lt1>
        <a:dk2>
          <a:srgbClr val="151C53"/>
        </a:dk2>
        <a:lt2>
          <a:srgbClr val="FFCC00"/>
        </a:lt2>
        <a:accent1>
          <a:srgbClr val="CC66FF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4">
        <a:dk1>
          <a:srgbClr val="09072F"/>
        </a:dk1>
        <a:lt1>
          <a:srgbClr val="FFFFFF"/>
        </a:lt1>
        <a:dk2>
          <a:srgbClr val="151C53"/>
        </a:dk2>
        <a:lt2>
          <a:srgbClr val="FFCC00"/>
        </a:lt2>
        <a:accent1>
          <a:srgbClr val="65C791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B8E0C7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5">
        <a:dk1>
          <a:srgbClr val="09072F"/>
        </a:dk1>
        <a:lt1>
          <a:srgbClr val="FFFFFF"/>
        </a:lt1>
        <a:dk2>
          <a:srgbClr val="151C53"/>
        </a:dk2>
        <a:lt2>
          <a:srgbClr val="FFCC00"/>
        </a:lt2>
        <a:accent1>
          <a:srgbClr val="65C791"/>
        </a:accent1>
        <a:accent2>
          <a:srgbClr val="19B0E5"/>
        </a:accent2>
        <a:accent3>
          <a:srgbClr val="AAABB3"/>
        </a:accent3>
        <a:accent4>
          <a:srgbClr val="DADADA"/>
        </a:accent4>
        <a:accent5>
          <a:srgbClr val="B8E0C7"/>
        </a:accent5>
        <a:accent6>
          <a:srgbClr val="169FCF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6">
        <a:dk1>
          <a:srgbClr val="09072F"/>
        </a:dk1>
        <a:lt1>
          <a:srgbClr val="FFFFFF"/>
        </a:lt1>
        <a:dk2>
          <a:srgbClr val="151C53"/>
        </a:dk2>
        <a:lt2>
          <a:srgbClr val="FFE265"/>
        </a:lt2>
        <a:accent1>
          <a:srgbClr val="65C791"/>
        </a:accent1>
        <a:accent2>
          <a:srgbClr val="19B0E5"/>
        </a:accent2>
        <a:accent3>
          <a:srgbClr val="AAABB3"/>
        </a:accent3>
        <a:accent4>
          <a:srgbClr val="DADADA"/>
        </a:accent4>
        <a:accent5>
          <a:srgbClr val="B8E0C7"/>
        </a:accent5>
        <a:accent6>
          <a:srgbClr val="169FCF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mod2-ed1-2">
  <a:themeElements>
    <a:clrScheme name="">
      <a:dk1>
        <a:srgbClr val="000000"/>
      </a:dk1>
      <a:lt1>
        <a:srgbClr val="FFFFFF"/>
      </a:lt1>
      <a:dk2>
        <a:srgbClr val="D10373"/>
      </a:dk2>
      <a:lt2>
        <a:srgbClr val="C2C3D4"/>
      </a:lt2>
      <a:accent1>
        <a:srgbClr val="789F43"/>
      </a:accent1>
      <a:accent2>
        <a:srgbClr val="00ADB5"/>
      </a:accent2>
      <a:accent3>
        <a:srgbClr val="FFFFFF"/>
      </a:accent3>
      <a:accent4>
        <a:srgbClr val="000000"/>
      </a:accent4>
      <a:accent5>
        <a:srgbClr val="BECDB0"/>
      </a:accent5>
      <a:accent6>
        <a:srgbClr val="009CA4"/>
      </a:accent6>
      <a:hlink>
        <a:srgbClr val="652292"/>
      </a:hlink>
      <a:folHlink>
        <a:srgbClr val="889090"/>
      </a:folHlink>
    </a:clrScheme>
    <a:fontScheme name="11_mod2-ed1-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_mod2-ed1-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mod2-ed1-2 8">
        <a:dk1>
          <a:srgbClr val="001760"/>
        </a:dk1>
        <a:lt1>
          <a:srgbClr val="FFFFFF"/>
        </a:lt1>
        <a:dk2>
          <a:srgbClr val="00007E"/>
        </a:dk2>
        <a:lt2>
          <a:srgbClr val="FFFF00"/>
        </a:lt2>
        <a:accent1>
          <a:srgbClr val="00FFFF"/>
        </a:accent1>
        <a:accent2>
          <a:srgbClr val="36D842"/>
        </a:accent2>
        <a:accent3>
          <a:srgbClr val="AAAAC0"/>
        </a:accent3>
        <a:accent4>
          <a:srgbClr val="DADADA"/>
        </a:accent4>
        <a:accent5>
          <a:srgbClr val="AAFF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9">
        <a:dk1>
          <a:srgbClr val="001760"/>
        </a:dk1>
        <a:lt1>
          <a:srgbClr val="FFFFFF"/>
        </a:lt1>
        <a:dk2>
          <a:srgbClr val="00007E"/>
        </a:dk2>
        <a:lt2>
          <a:srgbClr val="FFFF00"/>
        </a:lt2>
        <a:accent1>
          <a:srgbClr val="9966FF"/>
        </a:accent1>
        <a:accent2>
          <a:srgbClr val="36D842"/>
        </a:accent2>
        <a:accent3>
          <a:srgbClr val="AAAAC0"/>
        </a:accent3>
        <a:accent4>
          <a:srgbClr val="DADADA"/>
        </a:accent4>
        <a:accent5>
          <a:srgbClr val="CA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0">
        <a:dk1>
          <a:srgbClr val="001760"/>
        </a:dk1>
        <a:lt1>
          <a:srgbClr val="FFFFFF"/>
        </a:lt1>
        <a:dk2>
          <a:srgbClr val="00007E"/>
        </a:dk2>
        <a:lt2>
          <a:srgbClr val="FFFF00"/>
        </a:lt2>
        <a:accent1>
          <a:srgbClr val="CC66FF"/>
        </a:accent1>
        <a:accent2>
          <a:srgbClr val="36D842"/>
        </a:accent2>
        <a:accent3>
          <a:srgbClr val="AAAAC0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1">
        <a:dk1>
          <a:srgbClr val="001760"/>
        </a:dk1>
        <a:lt1>
          <a:srgbClr val="FFFFFF"/>
        </a:lt1>
        <a:dk2>
          <a:srgbClr val="151C53"/>
        </a:dk2>
        <a:lt2>
          <a:srgbClr val="FFFF00"/>
        </a:lt2>
        <a:accent1>
          <a:srgbClr val="CC66FF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2">
        <a:dk1>
          <a:srgbClr val="001760"/>
        </a:dk1>
        <a:lt1>
          <a:srgbClr val="FFFFFF"/>
        </a:lt1>
        <a:dk2>
          <a:srgbClr val="151C53"/>
        </a:dk2>
        <a:lt2>
          <a:srgbClr val="FFCC00"/>
        </a:lt2>
        <a:accent1>
          <a:srgbClr val="CC66FF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3">
        <a:dk1>
          <a:srgbClr val="09072F"/>
        </a:dk1>
        <a:lt1>
          <a:srgbClr val="FFFFFF"/>
        </a:lt1>
        <a:dk2>
          <a:srgbClr val="151C53"/>
        </a:dk2>
        <a:lt2>
          <a:srgbClr val="FFCC00"/>
        </a:lt2>
        <a:accent1>
          <a:srgbClr val="CC66FF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E2B8FF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4">
        <a:dk1>
          <a:srgbClr val="09072F"/>
        </a:dk1>
        <a:lt1>
          <a:srgbClr val="FFFFFF"/>
        </a:lt1>
        <a:dk2>
          <a:srgbClr val="151C53"/>
        </a:dk2>
        <a:lt2>
          <a:srgbClr val="FFCC00"/>
        </a:lt2>
        <a:accent1>
          <a:srgbClr val="65C791"/>
        </a:accent1>
        <a:accent2>
          <a:srgbClr val="36D842"/>
        </a:accent2>
        <a:accent3>
          <a:srgbClr val="AAABB3"/>
        </a:accent3>
        <a:accent4>
          <a:srgbClr val="DADADA"/>
        </a:accent4>
        <a:accent5>
          <a:srgbClr val="B8E0C7"/>
        </a:accent5>
        <a:accent6>
          <a:srgbClr val="30C43B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5">
        <a:dk1>
          <a:srgbClr val="09072F"/>
        </a:dk1>
        <a:lt1>
          <a:srgbClr val="FFFFFF"/>
        </a:lt1>
        <a:dk2>
          <a:srgbClr val="151C53"/>
        </a:dk2>
        <a:lt2>
          <a:srgbClr val="FFCC00"/>
        </a:lt2>
        <a:accent1>
          <a:srgbClr val="65C791"/>
        </a:accent1>
        <a:accent2>
          <a:srgbClr val="19B0E5"/>
        </a:accent2>
        <a:accent3>
          <a:srgbClr val="AAABB3"/>
        </a:accent3>
        <a:accent4>
          <a:srgbClr val="DADADA"/>
        </a:accent4>
        <a:accent5>
          <a:srgbClr val="B8E0C7"/>
        </a:accent5>
        <a:accent6>
          <a:srgbClr val="169FCF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mod2-ed1-2 16">
        <a:dk1>
          <a:srgbClr val="09072F"/>
        </a:dk1>
        <a:lt1>
          <a:srgbClr val="FFFFFF"/>
        </a:lt1>
        <a:dk2>
          <a:srgbClr val="151C53"/>
        </a:dk2>
        <a:lt2>
          <a:srgbClr val="FFE265"/>
        </a:lt2>
        <a:accent1>
          <a:srgbClr val="65C791"/>
        </a:accent1>
        <a:accent2>
          <a:srgbClr val="19B0E5"/>
        </a:accent2>
        <a:accent3>
          <a:srgbClr val="AAABB3"/>
        </a:accent3>
        <a:accent4>
          <a:srgbClr val="DADADA"/>
        </a:accent4>
        <a:accent5>
          <a:srgbClr val="B8E0C7"/>
        </a:accent5>
        <a:accent6>
          <a:srgbClr val="169FCF"/>
        </a:accent6>
        <a:hlink>
          <a:srgbClr val="FFCC00"/>
        </a:hlink>
        <a:folHlink>
          <a:srgbClr val="A9A9A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HA text 03">
  <a:themeElements>
    <a:clrScheme name="AHA">
      <a:dk1>
        <a:srgbClr val="000000"/>
      </a:dk1>
      <a:lt1>
        <a:srgbClr val="FFFFFF"/>
      </a:lt1>
      <a:dk2>
        <a:srgbClr val="4D4D4F"/>
      </a:dk2>
      <a:lt2>
        <a:srgbClr val="FFFFFF"/>
      </a:lt2>
      <a:accent1>
        <a:srgbClr val="C10E20"/>
      </a:accent1>
      <a:accent2>
        <a:srgbClr val="990000"/>
      </a:accent2>
      <a:accent3>
        <a:srgbClr val="636466"/>
      </a:accent3>
      <a:accent4>
        <a:srgbClr val="000000"/>
      </a:accent4>
      <a:accent5>
        <a:srgbClr val="000000"/>
      </a:accent5>
      <a:accent6>
        <a:srgbClr val="000000"/>
      </a:accent6>
      <a:hlink>
        <a:srgbClr val="0070C0"/>
      </a:hlink>
      <a:folHlink>
        <a:srgbClr val="99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HA Corporate Presentation Template 2018.potx" id="{7B07BAE2-D251-4CCC-87C2-18E7B5F2A109}" vid="{A2D50771-D4F5-41C9-83FE-EDF6B674D15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</TotalTime>
  <Words>1848</Words>
  <Application>Microsoft Office PowerPoint</Application>
  <PresentationFormat>On-screen Show (16:9)</PresentationFormat>
  <Paragraphs>538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Lub Dub</vt:lpstr>
      <vt:lpstr>Lub Dub Medium</vt:lpstr>
      <vt:lpstr>Symbol</vt:lpstr>
      <vt:lpstr>Wingdings</vt:lpstr>
      <vt:lpstr>11_mod2-ed1-2</vt:lpstr>
      <vt:lpstr>13_mod2-ed1-2</vt:lpstr>
      <vt:lpstr>2_Office Theme</vt:lpstr>
      <vt:lpstr>AHA text 03</vt:lpstr>
      <vt:lpstr>PowerPoint Presentation</vt:lpstr>
      <vt:lpstr>Disclosure</vt:lpstr>
      <vt:lpstr>Background (1)</vt:lpstr>
      <vt:lpstr>Background (2)</vt:lpstr>
      <vt:lpstr>DAPA-HF Design</vt:lpstr>
      <vt:lpstr>Statistical methods</vt:lpstr>
      <vt:lpstr>PowerPoint Presentation</vt:lpstr>
      <vt:lpstr>Key baseline characteristics according to age</vt:lpstr>
      <vt:lpstr>Heart failure characteristics according to age</vt:lpstr>
      <vt:lpstr>Baseline treatment according to age</vt:lpstr>
      <vt:lpstr>PowerPoint Presentation</vt:lpstr>
      <vt:lpstr>PowerPoint Presentation</vt:lpstr>
      <vt:lpstr>Primary outcome according to age</vt:lpstr>
      <vt:lpstr>Outcomes according to age (continuous variable)</vt:lpstr>
      <vt:lpstr>PowerPoint Presentation</vt:lpstr>
      <vt:lpstr>PowerPoint Presentation</vt:lpstr>
      <vt:lpstr>Adverse events related to volume depletion  according to age</vt:lpstr>
      <vt:lpstr>Renal safety according to age</vt:lpstr>
      <vt:lpstr>Treatment reduction/discontinuation and  serious AEs according to age</vt:lpstr>
      <vt:lpstr>Summary and conclusions</vt:lpstr>
      <vt:lpstr>PowerPoint Presentation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McMurray</dc:creator>
  <cp:lastModifiedBy>Karen Astle</cp:lastModifiedBy>
  <cp:revision>463</cp:revision>
  <dcterms:created xsi:type="dcterms:W3CDTF">2018-12-19T14:29:57Z</dcterms:created>
  <dcterms:modified xsi:type="dcterms:W3CDTF">2019-11-15T22:01:48Z</dcterms:modified>
</cp:coreProperties>
</file>